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8"/>
  </p:notesMasterIdLst>
  <p:handoutMasterIdLst>
    <p:handoutMasterId r:id="rId29"/>
  </p:handoutMasterIdLst>
  <p:sldIdLst>
    <p:sldId id="261" r:id="rId5"/>
    <p:sldId id="309" r:id="rId6"/>
    <p:sldId id="310" r:id="rId7"/>
    <p:sldId id="311" r:id="rId8"/>
    <p:sldId id="331" r:id="rId9"/>
    <p:sldId id="319" r:id="rId10"/>
    <p:sldId id="312" r:id="rId11"/>
    <p:sldId id="313" r:id="rId12"/>
    <p:sldId id="328" r:id="rId13"/>
    <p:sldId id="329" r:id="rId14"/>
    <p:sldId id="330" r:id="rId15"/>
    <p:sldId id="332" r:id="rId16"/>
    <p:sldId id="314" r:id="rId17"/>
    <p:sldId id="315" r:id="rId18"/>
    <p:sldId id="317" r:id="rId19"/>
    <p:sldId id="321" r:id="rId20"/>
    <p:sldId id="322" r:id="rId21"/>
    <p:sldId id="316" r:id="rId22"/>
    <p:sldId id="318" r:id="rId23"/>
    <p:sldId id="325" r:id="rId24"/>
    <p:sldId id="326" r:id="rId25"/>
    <p:sldId id="327" r:id="rId26"/>
    <p:sldId id="289" r:id="rId27"/>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on Jones" initials="A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02E"/>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5" autoAdjust="0"/>
    <p:restoredTop sz="78636" autoAdjust="0"/>
  </p:normalViewPr>
  <p:slideViewPr>
    <p:cSldViewPr>
      <p:cViewPr varScale="1">
        <p:scale>
          <a:sx n="62" d="100"/>
          <a:sy n="62" d="100"/>
        </p:scale>
        <p:origin x="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Sheet1!$I$2794:$I$3232</c:f>
              <c:strCache>
                <c:ptCount val="439"/>
                <c:pt idx="0">
                  <c:v>Opiates</c:v>
                </c:pt>
              </c:strCache>
            </c:strRef>
          </c:tx>
          <c:spPr>
            <a:ln w="28575" cap="rnd">
              <a:solidFill>
                <a:schemeClr val="accent1"/>
              </a:solidFill>
              <a:round/>
            </a:ln>
            <a:effectLst/>
          </c:spPr>
          <c:marker>
            <c:symbol val="none"/>
          </c:marker>
          <c:cat>
            <c:strRef>
              <c:f>Sheet1!$H$3233:$H$3935</c:f>
              <c:strCache>
                <c:ptCount val="3"/>
                <c:pt idx="0">
                  <c:v>2016/17</c:v>
                </c:pt>
                <c:pt idx="1">
                  <c:v>2017/18</c:v>
                </c:pt>
                <c:pt idx="2">
                  <c:v>2018/19</c:v>
                </c:pt>
              </c:strCache>
            </c:strRef>
          </c:cat>
          <c:val>
            <c:numRef>
              <c:f>Sheet1!$I$3233:$I$3935</c:f>
              <c:numCache>
                <c:formatCode>General</c:formatCode>
                <c:ptCount val="3"/>
                <c:pt idx="0">
                  <c:v>59.4</c:v>
                </c:pt>
                <c:pt idx="1">
                  <c:v>68.400000000000006</c:v>
                </c:pt>
                <c:pt idx="2">
                  <c:v>70.400000000000006</c:v>
                </c:pt>
              </c:numCache>
            </c:numRef>
          </c:val>
          <c:smooth val="0"/>
          <c:extLst>
            <c:ext xmlns:c16="http://schemas.microsoft.com/office/drawing/2014/chart" uri="{C3380CC4-5D6E-409C-BE32-E72D297353CC}">
              <c16:uniqueId val="{00000000-AB84-405F-89C8-F1E0CF3A4C64}"/>
            </c:ext>
          </c:extLst>
        </c:ser>
        <c:ser>
          <c:idx val="1"/>
          <c:order val="1"/>
          <c:tx>
            <c:strRef>
              <c:f>Sheet1!$J$2794:$J$3232</c:f>
              <c:strCache>
                <c:ptCount val="439"/>
                <c:pt idx="0">
                  <c:v>Alcohol &amp; non-opiates</c:v>
                </c:pt>
              </c:strCache>
            </c:strRef>
          </c:tx>
          <c:spPr>
            <a:ln w="28575" cap="rnd">
              <a:solidFill>
                <a:schemeClr val="accent2"/>
              </a:solidFill>
              <a:round/>
            </a:ln>
            <a:effectLst/>
          </c:spPr>
          <c:marker>
            <c:symbol val="none"/>
          </c:marker>
          <c:cat>
            <c:strRef>
              <c:f>Sheet1!$H$3233:$H$3935</c:f>
              <c:strCache>
                <c:ptCount val="3"/>
                <c:pt idx="0">
                  <c:v>2016/17</c:v>
                </c:pt>
                <c:pt idx="1">
                  <c:v>2017/18</c:v>
                </c:pt>
                <c:pt idx="2">
                  <c:v>2018/19</c:v>
                </c:pt>
              </c:strCache>
            </c:strRef>
          </c:cat>
          <c:val>
            <c:numRef>
              <c:f>Sheet1!$J$3233:$J$3935</c:f>
              <c:numCache>
                <c:formatCode>General</c:formatCode>
                <c:ptCount val="3"/>
                <c:pt idx="0">
                  <c:v>52.1</c:v>
                </c:pt>
                <c:pt idx="1">
                  <c:v>61</c:v>
                </c:pt>
                <c:pt idx="2">
                  <c:v>63.4</c:v>
                </c:pt>
              </c:numCache>
            </c:numRef>
          </c:val>
          <c:smooth val="0"/>
          <c:extLst>
            <c:ext xmlns:c16="http://schemas.microsoft.com/office/drawing/2014/chart" uri="{C3380CC4-5D6E-409C-BE32-E72D297353CC}">
              <c16:uniqueId val="{00000001-AB84-405F-89C8-F1E0CF3A4C64}"/>
            </c:ext>
          </c:extLst>
        </c:ser>
        <c:ser>
          <c:idx val="2"/>
          <c:order val="2"/>
          <c:tx>
            <c:strRef>
              <c:f>Sheet1!$K$2794:$K$3232</c:f>
              <c:strCache>
                <c:ptCount val="439"/>
                <c:pt idx="0">
                  <c:v>Non-opiates</c:v>
                </c:pt>
              </c:strCache>
            </c:strRef>
          </c:tx>
          <c:spPr>
            <a:ln w="28575" cap="rnd">
              <a:solidFill>
                <a:schemeClr val="accent3"/>
              </a:solidFill>
              <a:round/>
            </a:ln>
            <a:effectLst/>
          </c:spPr>
          <c:marker>
            <c:symbol val="none"/>
          </c:marker>
          <c:cat>
            <c:strRef>
              <c:f>Sheet1!$H$3233:$H$3935</c:f>
              <c:strCache>
                <c:ptCount val="3"/>
                <c:pt idx="0">
                  <c:v>2016/17</c:v>
                </c:pt>
                <c:pt idx="1">
                  <c:v>2017/18</c:v>
                </c:pt>
                <c:pt idx="2">
                  <c:v>2018/19</c:v>
                </c:pt>
              </c:strCache>
            </c:strRef>
          </c:cat>
          <c:val>
            <c:numRef>
              <c:f>Sheet1!$K$3233:$K$3935</c:f>
              <c:numCache>
                <c:formatCode>General</c:formatCode>
                <c:ptCount val="3"/>
                <c:pt idx="0">
                  <c:v>47.3</c:v>
                </c:pt>
                <c:pt idx="1">
                  <c:v>56.7</c:v>
                </c:pt>
                <c:pt idx="2">
                  <c:v>60.4</c:v>
                </c:pt>
              </c:numCache>
            </c:numRef>
          </c:val>
          <c:smooth val="0"/>
          <c:extLst>
            <c:ext xmlns:c16="http://schemas.microsoft.com/office/drawing/2014/chart" uri="{C3380CC4-5D6E-409C-BE32-E72D297353CC}">
              <c16:uniqueId val="{00000002-AB84-405F-89C8-F1E0CF3A4C64}"/>
            </c:ext>
          </c:extLst>
        </c:ser>
        <c:ser>
          <c:idx val="3"/>
          <c:order val="3"/>
          <c:tx>
            <c:strRef>
              <c:f>Sheet1!$L$2794:$L$3232</c:f>
              <c:strCache>
                <c:ptCount val="439"/>
                <c:pt idx="0">
                  <c:v>Alcohol</c:v>
                </c:pt>
              </c:strCache>
            </c:strRef>
          </c:tx>
          <c:spPr>
            <a:ln w="28575" cap="rnd">
              <a:solidFill>
                <a:schemeClr val="accent4"/>
              </a:solidFill>
              <a:round/>
            </a:ln>
            <a:effectLst/>
          </c:spPr>
          <c:marker>
            <c:symbol val="none"/>
          </c:marker>
          <c:cat>
            <c:strRef>
              <c:f>Sheet1!$H$3233:$H$3935</c:f>
              <c:strCache>
                <c:ptCount val="3"/>
                <c:pt idx="0">
                  <c:v>2016/17</c:v>
                </c:pt>
                <c:pt idx="1">
                  <c:v>2017/18</c:v>
                </c:pt>
                <c:pt idx="2">
                  <c:v>2018/19</c:v>
                </c:pt>
              </c:strCache>
            </c:strRef>
          </c:cat>
          <c:val>
            <c:numRef>
              <c:f>Sheet1!$L$3233:$L$3935</c:f>
              <c:numCache>
                <c:formatCode>General</c:formatCode>
                <c:ptCount val="3"/>
                <c:pt idx="0">
                  <c:v>34.200000000000003</c:v>
                </c:pt>
                <c:pt idx="1">
                  <c:v>42.2</c:v>
                </c:pt>
                <c:pt idx="2">
                  <c:v>44.4</c:v>
                </c:pt>
              </c:numCache>
            </c:numRef>
          </c:val>
          <c:smooth val="0"/>
          <c:extLst>
            <c:ext xmlns:c16="http://schemas.microsoft.com/office/drawing/2014/chart" uri="{C3380CC4-5D6E-409C-BE32-E72D297353CC}">
              <c16:uniqueId val="{00000003-AB84-405F-89C8-F1E0CF3A4C64}"/>
            </c:ext>
          </c:extLst>
        </c:ser>
        <c:ser>
          <c:idx val="4"/>
          <c:order val="4"/>
          <c:tx>
            <c:strRef>
              <c:f>Sheet1!$M$2794:$M$3232</c:f>
              <c:strCache>
                <c:ptCount val="439"/>
                <c:pt idx="0">
                  <c:v>Current smokers (APS)</c:v>
                </c:pt>
              </c:strCache>
            </c:strRef>
          </c:tx>
          <c:spPr>
            <a:ln w="28575" cap="rnd">
              <a:solidFill>
                <a:schemeClr val="accent5"/>
              </a:solidFill>
              <a:round/>
            </a:ln>
            <a:effectLst/>
          </c:spPr>
          <c:marker>
            <c:symbol val="none"/>
          </c:marker>
          <c:cat>
            <c:strRef>
              <c:f>Sheet1!$H$3233:$H$3935</c:f>
              <c:strCache>
                <c:ptCount val="3"/>
                <c:pt idx="0">
                  <c:v>2016/17</c:v>
                </c:pt>
                <c:pt idx="1">
                  <c:v>2017/18</c:v>
                </c:pt>
                <c:pt idx="2">
                  <c:v>2018/19</c:v>
                </c:pt>
              </c:strCache>
            </c:strRef>
          </c:cat>
          <c:val>
            <c:numRef>
              <c:f>Sheet1!$M$3233:$M$3935</c:f>
              <c:numCache>
                <c:formatCode>General</c:formatCode>
                <c:ptCount val="3"/>
                <c:pt idx="0">
                  <c:v>14.9</c:v>
                </c:pt>
                <c:pt idx="1">
                  <c:v>14.4</c:v>
                </c:pt>
                <c:pt idx="2">
                  <c:v>13.9</c:v>
                </c:pt>
              </c:numCache>
            </c:numRef>
          </c:val>
          <c:smooth val="0"/>
          <c:extLst>
            <c:ext xmlns:c16="http://schemas.microsoft.com/office/drawing/2014/chart" uri="{C3380CC4-5D6E-409C-BE32-E72D297353CC}">
              <c16:uniqueId val="{00000004-AB84-405F-89C8-F1E0CF3A4C64}"/>
            </c:ext>
          </c:extLst>
        </c:ser>
        <c:dLbls>
          <c:showLegendKey val="0"/>
          <c:showVal val="0"/>
          <c:showCatName val="0"/>
          <c:showSerName val="0"/>
          <c:showPercent val="0"/>
          <c:showBubbleSize val="0"/>
        </c:dLbls>
        <c:smooth val="0"/>
        <c:axId val="564353152"/>
        <c:axId val="564349872"/>
      </c:lineChart>
      <c:catAx>
        <c:axId val="56435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64349872"/>
        <c:crosses val="autoZero"/>
        <c:auto val="1"/>
        <c:lblAlgn val="ctr"/>
        <c:lblOffset val="100"/>
        <c:noMultiLvlLbl val="0"/>
      </c:catAx>
      <c:valAx>
        <c:axId val="564349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dirty="0">
                    <a:solidFill>
                      <a:schemeClr val="tx1"/>
                    </a:solidFill>
                  </a:rPr>
                  <a:t>Smoking prevalence rate (%)</a:t>
                </a:r>
              </a:p>
            </c:rich>
          </c:tx>
          <c:layout>
            <c:manualLayout>
              <c:xMode val="edge"/>
              <c:yMode val="edge"/>
              <c:x val="4.7449584816132862E-3"/>
              <c:y val="0.2521476786621059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435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3"/>
          </a:xfrm>
          <a:prstGeom prst="rect">
            <a:avLst/>
          </a:prstGeom>
        </p:spPr>
        <p:txBody>
          <a:bodyPr vert="horz" lIns="91440" tIns="45720" rIns="91440" bIns="45720" rtlCol="0"/>
          <a:lstStyle>
            <a:lvl1pPr algn="r">
              <a:defRPr sz="1200"/>
            </a:lvl1pPr>
          </a:lstStyle>
          <a:p>
            <a:fld id="{FFD9B70E-5AE3-401A-B9A6-8671E94C517F}" type="datetimeFigureOut">
              <a:rPr lang="en-GB" smtClean="0"/>
              <a:t>05/11/2020</a:t>
            </a:fld>
            <a:endParaRPr lang="en-GB" dirty="0"/>
          </a:p>
        </p:txBody>
      </p:sp>
      <p:sp>
        <p:nvSpPr>
          <p:cNvPr id="4" name="Footer Placeholder 3"/>
          <p:cNvSpPr>
            <a:spLocks noGrp="1"/>
          </p:cNvSpPr>
          <p:nvPr>
            <p:ph type="ftr" sz="quarter" idx="2"/>
          </p:nvPr>
        </p:nvSpPr>
        <p:spPr>
          <a:xfrm>
            <a:off x="0" y="9428584"/>
            <a:ext cx="2889938" cy="4963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4"/>
            <a:ext cx="2889938" cy="496333"/>
          </a:xfrm>
          <a:prstGeom prst="rect">
            <a:avLst/>
          </a:prstGeom>
        </p:spPr>
        <p:txBody>
          <a:bodyPr vert="horz" lIns="91440" tIns="45720" rIns="91440" bIns="45720" rtlCol="0" anchor="b"/>
          <a:lstStyle>
            <a:lvl1pPr algn="r">
              <a:defRPr sz="1200"/>
            </a:lvl1pPr>
          </a:lstStyle>
          <a:p>
            <a:fld id="{924B0F14-E1F7-4473-BF69-E13FA05022D0}" type="slidenum">
              <a:rPr lang="en-GB" smtClean="0"/>
              <a:t>‹#›</a:t>
            </a:fld>
            <a:endParaRPr lang="en-GB" dirty="0"/>
          </a:p>
        </p:txBody>
      </p:sp>
    </p:spTree>
    <p:extLst>
      <p:ext uri="{BB962C8B-B14F-4D97-AF65-F5344CB8AC3E}">
        <p14:creationId xmlns:p14="http://schemas.microsoft.com/office/powerpoint/2010/main" val="2787575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777607" y="0"/>
            <a:ext cx="2889938" cy="496333"/>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11/5/2020</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889938" cy="4963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777607" y="9428584"/>
            <a:ext cx="2889938" cy="49633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3980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280599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26425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23092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410299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80665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157242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367210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256250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329654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2502095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Local Tobacco Control Profiles – November 2020 update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Local Tobacco Control Profiles – November 2020 update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ngertips.phe.org.uk/profile/tobacco-contro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M6b741vbPAhUHsBQKHRqpBGwQjRwIBw&amp;url=http://www.clipartkid.com/any-questions-cliparts/&amp;psig=AFQjCNGflyzaK1adYSbAfKGMxzpD8S_YDw&amp;ust=14775097601653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substance-misuse-treatment-for-adults-statistics-2018-to-2019/adult-substance-misuse-treatment-statistics-2018-to-2019-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Local Tobacco Control Profiles</a:t>
            </a:r>
            <a:br>
              <a:rPr lang="en-GB" dirty="0"/>
            </a:br>
            <a:br>
              <a:rPr lang="en-GB" dirty="0"/>
            </a:br>
            <a:br>
              <a:rPr lang="en-GB" dirty="0"/>
            </a:br>
            <a:r>
              <a:rPr lang="en-GB" sz="3600" dirty="0"/>
              <a:t>Thursday 5</a:t>
            </a:r>
            <a:r>
              <a:rPr lang="en-GB" sz="3600" baseline="30000" dirty="0"/>
              <a:t>th</a:t>
            </a:r>
            <a:r>
              <a:rPr lang="en-GB" sz="3600" dirty="0"/>
              <a:t> November</a:t>
            </a:r>
            <a:br>
              <a:rPr lang="en-GB" dirty="0"/>
            </a:br>
            <a:r>
              <a:rPr lang="en-GB" sz="3600" dirty="0"/>
              <a:t>The webinar will start at 13:00</a:t>
            </a:r>
          </a:p>
        </p:txBody>
      </p:sp>
      <p:sp>
        <p:nvSpPr>
          <p:cNvPr id="3" name="Subtitle 2"/>
          <p:cNvSpPr>
            <a:spLocks noGrp="1"/>
          </p:cNvSpPr>
          <p:nvPr>
            <p:ph type="subTitle" idx="1"/>
          </p:nvPr>
        </p:nvSpPr>
        <p:spPr>
          <a:xfrm>
            <a:off x="539552" y="6021288"/>
            <a:ext cx="7652096" cy="338336"/>
          </a:xfrm>
        </p:spPr>
        <p:txBody>
          <a:bodyPr/>
          <a:lstStyle/>
          <a:p>
            <a:r>
              <a:rPr lang="en-GB" dirty="0"/>
              <a:t>November 2020 update</a:t>
            </a:r>
          </a:p>
        </p:txBody>
      </p:sp>
      <p:sp>
        <p:nvSpPr>
          <p:cNvPr id="4" name="TextBox 3"/>
          <p:cNvSpPr txBox="1"/>
          <p:nvPr/>
        </p:nvSpPr>
        <p:spPr>
          <a:xfrm>
            <a:off x="3563888" y="6021288"/>
            <a:ext cx="5256584" cy="369332"/>
          </a:xfrm>
          <a:prstGeom prst="rect">
            <a:avLst/>
          </a:prstGeom>
          <a:noFill/>
        </p:spPr>
        <p:txBody>
          <a:bodyPr wrap="square" rtlCol="0">
            <a:spAutoFit/>
          </a:bodyPr>
          <a:lstStyle/>
          <a:p>
            <a:r>
              <a:rPr lang="en-GB" sz="1800" dirty="0">
                <a:hlinkClick r:id="rId3"/>
              </a:rPr>
              <a:t>https://fingertips.phe.org.uk/profile/tobacco-control</a:t>
            </a:r>
            <a:endParaRPr lang="en-GB" sz="1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334D-7E4E-4D80-9C73-88A446C9D97D}"/>
              </a:ext>
            </a:extLst>
          </p:cNvPr>
          <p:cNvSpPr>
            <a:spLocks noGrp="1"/>
          </p:cNvSpPr>
          <p:nvPr>
            <p:ph type="title"/>
          </p:nvPr>
        </p:nvSpPr>
        <p:spPr>
          <a:xfrm>
            <a:off x="562702" y="548680"/>
            <a:ext cx="8028000" cy="648072"/>
          </a:xfrm>
        </p:spPr>
        <p:txBody>
          <a:bodyPr>
            <a:normAutofit fontScale="90000"/>
          </a:bodyPr>
          <a:lstStyle/>
          <a:p>
            <a:r>
              <a:rPr lang="en-US" dirty="0">
                <a:solidFill>
                  <a:schemeClr val="tx1"/>
                </a:solidFill>
              </a:rPr>
              <a:t>Smoking prevalence in adults admitted to treatment for non-opiates</a:t>
            </a:r>
            <a:endParaRPr lang="en-GB" dirty="0"/>
          </a:p>
        </p:txBody>
      </p:sp>
      <p:pic>
        <p:nvPicPr>
          <p:cNvPr id="7" name="Content Placeholder 6" descr="Table&#10;&#10;Description automatically generated">
            <a:extLst>
              <a:ext uri="{FF2B5EF4-FFF2-40B4-BE49-F238E27FC236}">
                <a16:creationId xmlns:a16="http://schemas.microsoft.com/office/drawing/2014/main" id="{60922243-B6CE-42FF-9D74-E36EE8F5A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28800"/>
            <a:ext cx="8195166" cy="2397383"/>
          </a:xfrm>
        </p:spPr>
      </p:pic>
      <p:sp>
        <p:nvSpPr>
          <p:cNvPr id="4" name="Slide Number Placeholder 3">
            <a:extLst>
              <a:ext uri="{FF2B5EF4-FFF2-40B4-BE49-F238E27FC236}">
                <a16:creationId xmlns:a16="http://schemas.microsoft.com/office/drawing/2014/main" id="{3CB6DA73-E8A5-4F1A-83AC-BDD836EA04D3}"/>
              </a:ext>
            </a:extLst>
          </p:cNvPr>
          <p:cNvSpPr>
            <a:spLocks noGrp="1"/>
          </p:cNvSpPr>
          <p:nvPr>
            <p:ph type="sldNum" sz="quarter" idx="10"/>
          </p:nvPr>
        </p:nvSpPr>
        <p:spPr>
          <a:xfrm>
            <a:off x="0" y="6308725"/>
            <a:ext cx="9144000" cy="549275"/>
          </a:xfrm>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5C658588-00B6-4538-955F-413A94761C86}"/>
              </a:ext>
            </a:extLst>
          </p:cNvPr>
          <p:cNvSpPr>
            <a:spLocks noGrp="1"/>
          </p:cNvSpPr>
          <p:nvPr>
            <p:ph type="ftr" sz="quarter" idx="11"/>
          </p:nvPr>
        </p:nvSpPr>
        <p:spPr>
          <a:xfrm>
            <a:off x="900113" y="6308725"/>
            <a:ext cx="8064375" cy="549275"/>
          </a:xfrm>
        </p:spPr>
        <p:txBody>
          <a:bodyPr/>
          <a:lstStyle/>
          <a:p>
            <a:pPr>
              <a:defRPr/>
            </a:pPr>
            <a:r>
              <a:rPr lang="en-GB" dirty="0"/>
              <a:t>Local Tobacco Control Profiles – November 2020 update</a:t>
            </a:r>
            <a:endParaRPr lang="en-US" dirty="0"/>
          </a:p>
        </p:txBody>
      </p:sp>
      <p:pic>
        <p:nvPicPr>
          <p:cNvPr id="9" name="Picture 8" descr="Table&#10;&#10;Description automatically generated">
            <a:extLst>
              <a:ext uri="{FF2B5EF4-FFF2-40B4-BE49-F238E27FC236}">
                <a16:creationId xmlns:a16="http://schemas.microsoft.com/office/drawing/2014/main" id="{0DCA1D8E-7C7D-4739-8D89-1022A7621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933056"/>
            <a:ext cx="8195166" cy="2304256"/>
          </a:xfrm>
          <a:prstGeom prst="rect">
            <a:avLst/>
          </a:prstGeom>
        </p:spPr>
      </p:pic>
    </p:spTree>
    <p:extLst>
      <p:ext uri="{BB962C8B-B14F-4D97-AF65-F5344CB8AC3E}">
        <p14:creationId xmlns:p14="http://schemas.microsoft.com/office/powerpoint/2010/main" val="87425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7E71-7954-4524-8A70-2903D17181C0}"/>
              </a:ext>
            </a:extLst>
          </p:cNvPr>
          <p:cNvSpPr>
            <a:spLocks noGrp="1"/>
          </p:cNvSpPr>
          <p:nvPr>
            <p:ph type="title"/>
          </p:nvPr>
        </p:nvSpPr>
        <p:spPr/>
        <p:txBody>
          <a:bodyPr>
            <a:normAutofit fontScale="90000"/>
          </a:bodyPr>
          <a:lstStyle/>
          <a:p>
            <a:r>
              <a:rPr lang="en-GB" dirty="0"/>
              <a:t>Smoking prevalence in adults admitted to treatment for alcohol only</a:t>
            </a:r>
          </a:p>
        </p:txBody>
      </p:sp>
      <p:pic>
        <p:nvPicPr>
          <p:cNvPr id="7" name="Content Placeholder 6" descr="Table&#10;&#10;Description automatically generated">
            <a:extLst>
              <a:ext uri="{FF2B5EF4-FFF2-40B4-BE49-F238E27FC236}">
                <a16:creationId xmlns:a16="http://schemas.microsoft.com/office/drawing/2014/main" id="{F466E851-F73F-4110-9C40-AC6EB29DD7F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41"/>
          <a:stretch/>
        </p:blipFill>
        <p:spPr>
          <a:xfrm>
            <a:off x="562702" y="1592795"/>
            <a:ext cx="8133107" cy="2556295"/>
          </a:xfrm>
        </p:spPr>
      </p:pic>
      <p:sp>
        <p:nvSpPr>
          <p:cNvPr id="4" name="Slide Number Placeholder 3">
            <a:extLst>
              <a:ext uri="{FF2B5EF4-FFF2-40B4-BE49-F238E27FC236}">
                <a16:creationId xmlns:a16="http://schemas.microsoft.com/office/drawing/2014/main" id="{07A0DC11-7BDD-4EA5-85E4-4ED98301B435}"/>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026D5991-3666-44C7-BBA0-BB20FC7D2A71}"/>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9" name="Picture 8" descr="Table&#10;&#10;Description automatically generated">
            <a:extLst>
              <a:ext uri="{FF2B5EF4-FFF2-40B4-BE49-F238E27FC236}">
                <a16:creationId xmlns:a16="http://schemas.microsoft.com/office/drawing/2014/main" id="{285272B9-266B-4996-A3D8-4A5ED01A12AF}"/>
              </a:ext>
            </a:extLst>
          </p:cNvPr>
          <p:cNvPicPr>
            <a:picLocks noChangeAspect="1"/>
          </p:cNvPicPr>
          <p:nvPr/>
        </p:nvPicPr>
        <p:blipFill rotWithShape="1">
          <a:blip r:embed="rId4">
            <a:extLst>
              <a:ext uri="{28A0092B-C50C-407E-A947-70E740481C1C}">
                <a14:useLocalDpi xmlns:a14="http://schemas.microsoft.com/office/drawing/2010/main" val="0"/>
              </a:ext>
            </a:extLst>
          </a:blip>
          <a:srcRect t="16559" b="13021"/>
          <a:stretch/>
        </p:blipFill>
        <p:spPr>
          <a:xfrm>
            <a:off x="1579434" y="4077072"/>
            <a:ext cx="5985131" cy="2231653"/>
          </a:xfrm>
          <a:prstGeom prst="rect">
            <a:avLst/>
          </a:prstGeom>
        </p:spPr>
      </p:pic>
    </p:spTree>
    <p:extLst>
      <p:ext uri="{BB962C8B-B14F-4D97-AF65-F5344CB8AC3E}">
        <p14:creationId xmlns:p14="http://schemas.microsoft.com/office/powerpoint/2010/main" val="356284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98F2-0203-40F2-A652-E01957633CCA}"/>
              </a:ext>
            </a:extLst>
          </p:cNvPr>
          <p:cNvSpPr>
            <a:spLocks noGrp="1"/>
          </p:cNvSpPr>
          <p:nvPr>
            <p:ph type="title"/>
          </p:nvPr>
        </p:nvSpPr>
        <p:spPr/>
        <p:txBody>
          <a:bodyPr>
            <a:normAutofit fontScale="90000"/>
          </a:bodyPr>
          <a:lstStyle/>
          <a:p>
            <a:r>
              <a:rPr lang="en-GB" dirty="0"/>
              <a:t>Trends in smoking prevalence – all substance</a:t>
            </a:r>
          </a:p>
        </p:txBody>
      </p:sp>
      <p:sp>
        <p:nvSpPr>
          <p:cNvPr id="4" name="Slide Number Placeholder 3">
            <a:extLst>
              <a:ext uri="{FF2B5EF4-FFF2-40B4-BE49-F238E27FC236}">
                <a16:creationId xmlns:a16="http://schemas.microsoft.com/office/drawing/2014/main" id="{04926614-0BF3-470F-A2E5-EB7C63DFF9E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25CFC173-0ADE-4477-966E-3645C1056AB4}"/>
              </a:ext>
            </a:extLst>
          </p:cNvPr>
          <p:cNvSpPr>
            <a:spLocks noGrp="1"/>
          </p:cNvSpPr>
          <p:nvPr>
            <p:ph type="ftr" sz="quarter" idx="11"/>
          </p:nvPr>
        </p:nvSpPr>
        <p:spPr/>
        <p:txBody>
          <a:bodyPr/>
          <a:lstStyle/>
          <a:p>
            <a:pPr>
              <a:defRPr/>
            </a:pPr>
            <a:r>
              <a:rPr lang="en-GB"/>
              <a:t>Local Tobacco Control Profiles – November 2020 update</a:t>
            </a:r>
            <a:endParaRPr lang="en-US" dirty="0"/>
          </a:p>
        </p:txBody>
      </p:sp>
      <p:graphicFrame>
        <p:nvGraphicFramePr>
          <p:cNvPr id="6" name="Content Placeholder 5">
            <a:extLst>
              <a:ext uri="{FF2B5EF4-FFF2-40B4-BE49-F238E27FC236}">
                <a16:creationId xmlns:a16="http://schemas.microsoft.com/office/drawing/2014/main" id="{19DFEFA4-2553-40C3-8DF8-58600B3E9CEA}"/>
              </a:ext>
            </a:extLst>
          </p:cNvPr>
          <p:cNvGraphicFramePr>
            <a:graphicFrameLocks noGrp="1"/>
          </p:cNvGraphicFramePr>
          <p:nvPr>
            <p:ph idx="1"/>
            <p:extLst>
              <p:ext uri="{D42A27DB-BD31-4B8C-83A1-F6EECF244321}">
                <p14:modId xmlns:p14="http://schemas.microsoft.com/office/powerpoint/2010/main" val="1692088965"/>
              </p:ext>
            </p:extLst>
          </p:nvPr>
        </p:nvGraphicFramePr>
        <p:xfrm>
          <a:off x="557213" y="1556792"/>
          <a:ext cx="8029575" cy="4596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910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6F57-134B-4C2B-8617-98AC0D731E00}"/>
              </a:ext>
            </a:extLst>
          </p:cNvPr>
          <p:cNvSpPr>
            <a:spLocks noGrp="1"/>
          </p:cNvSpPr>
          <p:nvPr>
            <p:ph type="title"/>
          </p:nvPr>
        </p:nvSpPr>
        <p:spPr/>
        <p:txBody>
          <a:bodyPr/>
          <a:lstStyle/>
          <a:p>
            <a:r>
              <a:rPr lang="en-GB" dirty="0"/>
              <a:t>Smoking at time of delivery</a:t>
            </a:r>
          </a:p>
        </p:txBody>
      </p:sp>
      <p:pic>
        <p:nvPicPr>
          <p:cNvPr id="6" name="Content Placeholder 5">
            <a:extLst>
              <a:ext uri="{FF2B5EF4-FFF2-40B4-BE49-F238E27FC236}">
                <a16:creationId xmlns:a16="http://schemas.microsoft.com/office/drawing/2014/main" id="{7B7B7548-6325-4D3E-A478-A75E682304FA}"/>
              </a:ext>
            </a:extLst>
          </p:cNvPr>
          <p:cNvPicPr>
            <a:picLocks noGrp="1" noChangeAspect="1"/>
          </p:cNvPicPr>
          <p:nvPr>
            <p:ph idx="1"/>
          </p:nvPr>
        </p:nvPicPr>
        <p:blipFill rotWithShape="1">
          <a:blip r:embed="rId3"/>
          <a:srcRect l="32207" t="11924" r="31891" b="16013"/>
          <a:stretch/>
        </p:blipFill>
        <p:spPr>
          <a:xfrm>
            <a:off x="4283968" y="1196752"/>
            <a:ext cx="4464496" cy="5040560"/>
          </a:xfrm>
          <a:prstGeom prst="rect">
            <a:avLst/>
          </a:prstGeom>
        </p:spPr>
      </p:pic>
      <p:sp>
        <p:nvSpPr>
          <p:cNvPr id="4" name="Slide Number Placeholder 3">
            <a:extLst>
              <a:ext uri="{FF2B5EF4-FFF2-40B4-BE49-F238E27FC236}">
                <a16:creationId xmlns:a16="http://schemas.microsoft.com/office/drawing/2014/main" id="{82ED6872-7EC7-4C73-86A2-B2142496802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95645DE4-20FB-4A5F-9CA6-1EC9A323C559}"/>
              </a:ext>
            </a:extLst>
          </p:cNvPr>
          <p:cNvSpPr>
            <a:spLocks noGrp="1"/>
          </p:cNvSpPr>
          <p:nvPr>
            <p:ph type="ftr" sz="quarter" idx="11"/>
          </p:nvPr>
        </p:nvSpPr>
        <p:spPr/>
        <p:txBody>
          <a:bodyPr/>
          <a:lstStyle/>
          <a:p>
            <a:pPr>
              <a:defRPr/>
            </a:pPr>
            <a:r>
              <a:rPr lang="en-GB"/>
              <a:t>Local Tobacco Control Profiles – November 2020 update</a:t>
            </a:r>
            <a:endParaRPr lang="en-US" dirty="0"/>
          </a:p>
        </p:txBody>
      </p:sp>
      <p:sp>
        <p:nvSpPr>
          <p:cNvPr id="8" name="Content Placeholder 6">
            <a:extLst>
              <a:ext uri="{FF2B5EF4-FFF2-40B4-BE49-F238E27FC236}">
                <a16:creationId xmlns:a16="http://schemas.microsoft.com/office/drawing/2014/main" id="{F7CB5574-78A6-4E5E-A1B4-7870AC5A7A0D}"/>
              </a:ext>
            </a:extLst>
          </p:cNvPr>
          <p:cNvSpPr txBox="1">
            <a:spLocks/>
          </p:cNvSpPr>
          <p:nvPr/>
        </p:nvSpPr>
        <p:spPr bwMode="auto">
          <a:xfrm>
            <a:off x="668132" y="1356497"/>
            <a:ext cx="3541754" cy="2448272"/>
          </a:xfrm>
          <a:prstGeom prst="rect">
            <a:avLst/>
          </a:prstGeom>
          <a:noFill/>
          <a:ln w="9525">
            <a:noFill/>
            <a:miter lim="800000"/>
            <a:headEnd/>
            <a:tailEnd/>
          </a:ln>
        </p:spPr>
        <p:txBody>
          <a:bodyPr vert="horz" wrap="square" lIns="0" tIns="0" rIns="0" bIns="0" numCol="1" spcCol="180000"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2000" dirty="0"/>
              <a:t>10.4% of women were recorded as </a:t>
            </a:r>
            <a:r>
              <a:rPr lang="en-GB" sz="2000" b="1" dirty="0"/>
              <a:t>smokers at time of delivery</a:t>
            </a:r>
            <a:r>
              <a:rPr lang="en-GB" sz="2000" dirty="0"/>
              <a:t> in 2019/20. </a:t>
            </a:r>
            <a:endParaRPr lang="en-GB" dirty="0"/>
          </a:p>
        </p:txBody>
      </p:sp>
      <p:sp>
        <p:nvSpPr>
          <p:cNvPr id="9" name="Rectangle 8">
            <a:extLst>
              <a:ext uri="{FF2B5EF4-FFF2-40B4-BE49-F238E27FC236}">
                <a16:creationId xmlns:a16="http://schemas.microsoft.com/office/drawing/2014/main" id="{E767C36D-9D6C-4D67-87BF-DBAB66A4D6C7}"/>
              </a:ext>
            </a:extLst>
          </p:cNvPr>
          <p:cNvSpPr/>
          <p:nvPr/>
        </p:nvSpPr>
        <p:spPr>
          <a:xfrm>
            <a:off x="562702" y="4941168"/>
            <a:ext cx="3541754" cy="1200329"/>
          </a:xfrm>
          <a:prstGeom prst="rect">
            <a:avLst/>
          </a:prstGeom>
        </p:spPr>
        <p:txBody>
          <a:bodyPr wrap="square">
            <a:spAutoFit/>
          </a:bodyPr>
          <a:lstStyle/>
          <a:p>
            <a:pPr marL="0" indent="0"/>
            <a:r>
              <a:rPr lang="en-GB" sz="1800" dirty="0"/>
              <a:t>The proportion of unknowns in the recording of smoking status remains a concern </a:t>
            </a:r>
          </a:p>
          <a:p>
            <a:pPr marL="0" indent="0"/>
            <a:r>
              <a:rPr lang="en-GB" sz="1800" dirty="0"/>
              <a:t>(1.9% of maternities in 2019/20). </a:t>
            </a:r>
            <a:endParaRPr lang="en-GB" sz="2000" dirty="0"/>
          </a:p>
        </p:txBody>
      </p:sp>
      <p:pic>
        <p:nvPicPr>
          <p:cNvPr id="3" name="Picture 2">
            <a:extLst>
              <a:ext uri="{FF2B5EF4-FFF2-40B4-BE49-F238E27FC236}">
                <a16:creationId xmlns:a16="http://schemas.microsoft.com/office/drawing/2014/main" id="{5A75D1D5-FBA5-478A-AF5F-8A856437A1B6}"/>
              </a:ext>
            </a:extLst>
          </p:cNvPr>
          <p:cNvPicPr>
            <a:picLocks noChangeAspect="1"/>
          </p:cNvPicPr>
          <p:nvPr/>
        </p:nvPicPr>
        <p:blipFill>
          <a:blip r:embed="rId4"/>
          <a:stretch>
            <a:fillRect/>
          </a:stretch>
        </p:blipFill>
        <p:spPr>
          <a:xfrm>
            <a:off x="395536" y="2420103"/>
            <a:ext cx="4347636" cy="2520000"/>
          </a:xfrm>
          <a:prstGeom prst="rect">
            <a:avLst/>
          </a:prstGeom>
        </p:spPr>
      </p:pic>
      <p:sp>
        <p:nvSpPr>
          <p:cNvPr id="11" name="Rectangle 10">
            <a:extLst>
              <a:ext uri="{FF2B5EF4-FFF2-40B4-BE49-F238E27FC236}">
                <a16:creationId xmlns:a16="http://schemas.microsoft.com/office/drawing/2014/main" id="{6DFE9888-C833-4F7C-8C56-FA5686C983EE}"/>
              </a:ext>
            </a:extLst>
          </p:cNvPr>
          <p:cNvSpPr/>
          <p:nvPr/>
        </p:nvSpPr>
        <p:spPr>
          <a:xfrm>
            <a:off x="4604752" y="3717032"/>
            <a:ext cx="1191384" cy="369332"/>
          </a:xfrm>
          <a:prstGeom prst="rect">
            <a:avLst/>
          </a:prstGeom>
          <a:solidFill>
            <a:srgbClr val="00AE9E"/>
          </a:solidFill>
        </p:spPr>
        <p:txBody>
          <a:bodyPr wrap="square">
            <a:spAutoFit/>
          </a:bodyPr>
          <a:lstStyle/>
          <a:p>
            <a:pPr marL="0" indent="0"/>
            <a:r>
              <a:rPr lang="en-GB" sz="1800" dirty="0">
                <a:solidFill>
                  <a:schemeClr val="bg1"/>
                </a:solidFill>
              </a:rPr>
              <a:t>6% target</a:t>
            </a:r>
            <a:endParaRPr lang="en-GB" sz="2000" dirty="0">
              <a:solidFill>
                <a:schemeClr val="bg1"/>
              </a:solidFill>
            </a:endParaRPr>
          </a:p>
        </p:txBody>
      </p:sp>
    </p:spTree>
    <p:extLst>
      <p:ext uri="{BB962C8B-B14F-4D97-AF65-F5344CB8AC3E}">
        <p14:creationId xmlns:p14="http://schemas.microsoft.com/office/powerpoint/2010/main" val="184048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E820-7305-40C3-B9B9-4BA73D450A0C}"/>
              </a:ext>
            </a:extLst>
          </p:cNvPr>
          <p:cNvSpPr>
            <a:spLocks noGrp="1"/>
          </p:cNvSpPr>
          <p:nvPr>
            <p:ph type="title"/>
          </p:nvPr>
        </p:nvSpPr>
        <p:spPr/>
        <p:txBody>
          <a:bodyPr/>
          <a:lstStyle/>
          <a:p>
            <a:r>
              <a:rPr lang="en-GB" dirty="0"/>
              <a:t>Smoking in pregnancy</a:t>
            </a:r>
          </a:p>
        </p:txBody>
      </p:sp>
      <p:pic>
        <p:nvPicPr>
          <p:cNvPr id="6" name="Content Placeholder 5">
            <a:extLst>
              <a:ext uri="{FF2B5EF4-FFF2-40B4-BE49-F238E27FC236}">
                <a16:creationId xmlns:a16="http://schemas.microsoft.com/office/drawing/2014/main" id="{CEFFD087-B5D7-4F02-B9AB-901D3CC0A47D}"/>
              </a:ext>
            </a:extLst>
          </p:cNvPr>
          <p:cNvPicPr>
            <a:picLocks noGrp="1" noChangeAspect="1"/>
          </p:cNvPicPr>
          <p:nvPr>
            <p:ph idx="1"/>
          </p:nvPr>
        </p:nvPicPr>
        <p:blipFill rotWithShape="1">
          <a:blip r:embed="rId2"/>
          <a:srcRect l="3367" t="13465" r="28477" b="13198"/>
          <a:stretch/>
        </p:blipFill>
        <p:spPr>
          <a:xfrm>
            <a:off x="593286" y="1412776"/>
            <a:ext cx="7848872" cy="4750633"/>
          </a:xfrm>
          <a:prstGeom prst="rect">
            <a:avLst/>
          </a:prstGeom>
        </p:spPr>
      </p:pic>
      <p:sp>
        <p:nvSpPr>
          <p:cNvPr id="4" name="Slide Number Placeholder 3">
            <a:extLst>
              <a:ext uri="{FF2B5EF4-FFF2-40B4-BE49-F238E27FC236}">
                <a16:creationId xmlns:a16="http://schemas.microsoft.com/office/drawing/2014/main" id="{F160A05D-3CF3-4E74-BAE0-706EBAD575D9}"/>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EF840BFA-84A1-480D-80EF-8C9CF9B1B18B}"/>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62777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A18A-A582-4E36-B02E-CFE92BACB739}"/>
              </a:ext>
            </a:extLst>
          </p:cNvPr>
          <p:cNvSpPr>
            <a:spLocks noGrp="1"/>
          </p:cNvSpPr>
          <p:nvPr>
            <p:ph type="title"/>
          </p:nvPr>
        </p:nvSpPr>
        <p:spPr/>
        <p:txBody>
          <a:bodyPr/>
          <a:lstStyle/>
          <a:p>
            <a:r>
              <a:rPr lang="en-GB" dirty="0"/>
              <a:t>Smoking in early pregnancy</a:t>
            </a:r>
          </a:p>
        </p:txBody>
      </p:sp>
      <p:sp>
        <p:nvSpPr>
          <p:cNvPr id="4" name="Slide Number Placeholder 3">
            <a:extLst>
              <a:ext uri="{FF2B5EF4-FFF2-40B4-BE49-F238E27FC236}">
                <a16:creationId xmlns:a16="http://schemas.microsoft.com/office/drawing/2014/main" id="{A26A2A84-F884-4FE1-A79B-17D9CC9D5E1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3BB8019F-1155-449D-8BB7-710D9AA56F71}"/>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10" name="Picture 9">
            <a:extLst>
              <a:ext uri="{FF2B5EF4-FFF2-40B4-BE49-F238E27FC236}">
                <a16:creationId xmlns:a16="http://schemas.microsoft.com/office/drawing/2014/main" id="{C3885B51-0929-4AFA-9DA4-7ED309AE2B97}"/>
              </a:ext>
            </a:extLst>
          </p:cNvPr>
          <p:cNvPicPr>
            <a:picLocks noChangeAspect="1"/>
          </p:cNvPicPr>
          <p:nvPr/>
        </p:nvPicPr>
        <p:blipFill rotWithShape="1">
          <a:blip r:embed="rId3"/>
          <a:srcRect l="23226" t="16401" r="24800" b="20600"/>
          <a:stretch/>
        </p:blipFill>
        <p:spPr>
          <a:xfrm>
            <a:off x="755576" y="1393913"/>
            <a:ext cx="7177650" cy="4893852"/>
          </a:xfrm>
          <a:prstGeom prst="rect">
            <a:avLst/>
          </a:prstGeom>
        </p:spPr>
      </p:pic>
    </p:spTree>
    <p:extLst>
      <p:ext uri="{BB962C8B-B14F-4D97-AF65-F5344CB8AC3E}">
        <p14:creationId xmlns:p14="http://schemas.microsoft.com/office/powerpoint/2010/main" val="29446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34E7-D1F2-4652-A8E5-9CEF7DB6A53B}"/>
              </a:ext>
            </a:extLst>
          </p:cNvPr>
          <p:cNvSpPr>
            <a:spLocks noGrp="1"/>
          </p:cNvSpPr>
          <p:nvPr>
            <p:ph type="title"/>
          </p:nvPr>
        </p:nvSpPr>
        <p:spPr/>
        <p:txBody>
          <a:bodyPr>
            <a:normAutofit fontScale="90000"/>
          </a:bodyPr>
          <a:lstStyle/>
          <a:p>
            <a:r>
              <a:rPr lang="en-GB" dirty="0"/>
              <a:t>Smoking Prevalence by housing tenure</a:t>
            </a:r>
          </a:p>
        </p:txBody>
      </p:sp>
      <p:pic>
        <p:nvPicPr>
          <p:cNvPr id="6" name="Content Placeholder 5">
            <a:extLst>
              <a:ext uri="{FF2B5EF4-FFF2-40B4-BE49-F238E27FC236}">
                <a16:creationId xmlns:a16="http://schemas.microsoft.com/office/drawing/2014/main" id="{8C5B55A4-0F12-4454-8626-FE26DAA90DAC}"/>
              </a:ext>
            </a:extLst>
          </p:cNvPr>
          <p:cNvPicPr>
            <a:picLocks noGrp="1" noChangeAspect="1"/>
          </p:cNvPicPr>
          <p:nvPr>
            <p:ph idx="1"/>
          </p:nvPr>
        </p:nvPicPr>
        <p:blipFill rotWithShape="1">
          <a:blip r:embed="rId2"/>
          <a:srcRect l="23097" t="16654" r="23096" b="22763"/>
          <a:stretch/>
        </p:blipFill>
        <p:spPr>
          <a:xfrm>
            <a:off x="683568" y="1457994"/>
            <a:ext cx="7344816" cy="4651717"/>
          </a:xfrm>
          <a:prstGeom prst="rect">
            <a:avLst/>
          </a:prstGeom>
        </p:spPr>
      </p:pic>
      <p:sp>
        <p:nvSpPr>
          <p:cNvPr id="4" name="Slide Number Placeholder 3">
            <a:extLst>
              <a:ext uri="{FF2B5EF4-FFF2-40B4-BE49-F238E27FC236}">
                <a16:creationId xmlns:a16="http://schemas.microsoft.com/office/drawing/2014/main" id="{E468296B-A94A-48E0-B4CB-D98763DAC08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ADFE2B9D-8215-47FF-896D-9E8956FE4910}"/>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165595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92D6-8C30-451C-A3F7-BD143D549DD9}"/>
              </a:ext>
            </a:extLst>
          </p:cNvPr>
          <p:cNvSpPr>
            <a:spLocks noGrp="1"/>
          </p:cNvSpPr>
          <p:nvPr>
            <p:ph type="title"/>
          </p:nvPr>
        </p:nvSpPr>
        <p:spPr/>
        <p:txBody>
          <a:bodyPr>
            <a:normAutofit fontScale="90000"/>
          </a:bodyPr>
          <a:lstStyle/>
          <a:p>
            <a:r>
              <a:rPr lang="en-GB" dirty="0"/>
              <a:t>Smoking Prevalence by housing tenure</a:t>
            </a:r>
          </a:p>
        </p:txBody>
      </p:sp>
      <p:pic>
        <p:nvPicPr>
          <p:cNvPr id="6" name="Content Placeholder 5">
            <a:extLst>
              <a:ext uri="{FF2B5EF4-FFF2-40B4-BE49-F238E27FC236}">
                <a16:creationId xmlns:a16="http://schemas.microsoft.com/office/drawing/2014/main" id="{71BE0F26-3FD8-401B-9C67-54F0D9E30B8F}"/>
              </a:ext>
            </a:extLst>
          </p:cNvPr>
          <p:cNvPicPr>
            <a:picLocks noGrp="1" noChangeAspect="1"/>
          </p:cNvPicPr>
          <p:nvPr>
            <p:ph idx="1"/>
          </p:nvPr>
        </p:nvPicPr>
        <p:blipFill rotWithShape="1">
          <a:blip r:embed="rId2"/>
          <a:srcRect l="23993" t="16653" r="23097" b="19575"/>
          <a:stretch/>
        </p:blipFill>
        <p:spPr>
          <a:xfrm>
            <a:off x="568355" y="1318992"/>
            <a:ext cx="3398778" cy="2304256"/>
          </a:xfrm>
          <a:prstGeom prst="rect">
            <a:avLst/>
          </a:prstGeom>
        </p:spPr>
      </p:pic>
      <p:sp>
        <p:nvSpPr>
          <p:cNvPr id="4" name="Slide Number Placeholder 3">
            <a:extLst>
              <a:ext uri="{FF2B5EF4-FFF2-40B4-BE49-F238E27FC236}">
                <a16:creationId xmlns:a16="http://schemas.microsoft.com/office/drawing/2014/main" id="{27FE038B-7199-4042-B664-8284DB51909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1BCC6628-2B54-4258-9FD0-20DCF76D270D}"/>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7" name="Picture 6">
            <a:extLst>
              <a:ext uri="{FF2B5EF4-FFF2-40B4-BE49-F238E27FC236}">
                <a16:creationId xmlns:a16="http://schemas.microsoft.com/office/drawing/2014/main" id="{1B7F1A23-9B15-48DF-A3A4-7BC45D25E368}"/>
              </a:ext>
            </a:extLst>
          </p:cNvPr>
          <p:cNvPicPr>
            <a:picLocks noChangeAspect="1"/>
          </p:cNvPicPr>
          <p:nvPr/>
        </p:nvPicPr>
        <p:blipFill rotWithShape="1">
          <a:blip r:embed="rId3"/>
          <a:srcRect l="23226" t="16401" r="23226" b="22000"/>
          <a:stretch/>
        </p:blipFill>
        <p:spPr>
          <a:xfrm>
            <a:off x="4755294" y="1196752"/>
            <a:ext cx="3672408" cy="2376264"/>
          </a:xfrm>
          <a:prstGeom prst="rect">
            <a:avLst/>
          </a:prstGeom>
        </p:spPr>
      </p:pic>
      <p:pic>
        <p:nvPicPr>
          <p:cNvPr id="8" name="Picture 7">
            <a:extLst>
              <a:ext uri="{FF2B5EF4-FFF2-40B4-BE49-F238E27FC236}">
                <a16:creationId xmlns:a16="http://schemas.microsoft.com/office/drawing/2014/main" id="{11AB0197-210E-48BB-8354-856D9A84EC28}"/>
              </a:ext>
            </a:extLst>
          </p:cNvPr>
          <p:cNvPicPr>
            <a:picLocks noChangeAspect="1"/>
          </p:cNvPicPr>
          <p:nvPr/>
        </p:nvPicPr>
        <p:blipFill rotWithShape="1">
          <a:blip r:embed="rId4"/>
          <a:srcRect l="24013" t="16401" r="23225" b="22000"/>
          <a:stretch/>
        </p:blipFill>
        <p:spPr>
          <a:xfrm>
            <a:off x="683568" y="3781732"/>
            <a:ext cx="3398778" cy="2232034"/>
          </a:xfrm>
          <a:prstGeom prst="rect">
            <a:avLst/>
          </a:prstGeom>
        </p:spPr>
      </p:pic>
      <p:pic>
        <p:nvPicPr>
          <p:cNvPr id="10" name="Picture 9">
            <a:extLst>
              <a:ext uri="{FF2B5EF4-FFF2-40B4-BE49-F238E27FC236}">
                <a16:creationId xmlns:a16="http://schemas.microsoft.com/office/drawing/2014/main" id="{5A32E50C-BC0E-46DE-9773-540DA6566898}"/>
              </a:ext>
            </a:extLst>
          </p:cNvPr>
          <p:cNvPicPr>
            <a:picLocks noChangeAspect="1"/>
          </p:cNvPicPr>
          <p:nvPr/>
        </p:nvPicPr>
        <p:blipFill rotWithShape="1">
          <a:blip r:embed="rId5"/>
          <a:srcRect l="23226" t="16401" r="23226" b="22000"/>
          <a:stretch/>
        </p:blipFill>
        <p:spPr>
          <a:xfrm>
            <a:off x="4779766" y="3665534"/>
            <a:ext cx="4007301" cy="2592959"/>
          </a:xfrm>
          <a:prstGeom prst="rect">
            <a:avLst/>
          </a:prstGeom>
        </p:spPr>
      </p:pic>
    </p:spTree>
    <p:extLst>
      <p:ext uri="{BB962C8B-B14F-4D97-AF65-F5344CB8AC3E}">
        <p14:creationId xmlns:p14="http://schemas.microsoft.com/office/powerpoint/2010/main" val="35638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61E5-7A3E-42A7-B9EB-701736261DF5}"/>
              </a:ext>
            </a:extLst>
          </p:cNvPr>
          <p:cNvSpPr>
            <a:spLocks noGrp="1"/>
          </p:cNvSpPr>
          <p:nvPr>
            <p:ph type="title"/>
          </p:nvPr>
        </p:nvSpPr>
        <p:spPr/>
        <p:txBody>
          <a:bodyPr/>
          <a:lstStyle/>
          <a:p>
            <a:r>
              <a:rPr lang="en-GB" dirty="0"/>
              <a:t>Smoking-related deaths</a:t>
            </a:r>
          </a:p>
        </p:txBody>
      </p:sp>
      <p:sp>
        <p:nvSpPr>
          <p:cNvPr id="4" name="Slide Number Placeholder 3">
            <a:extLst>
              <a:ext uri="{FF2B5EF4-FFF2-40B4-BE49-F238E27FC236}">
                <a16:creationId xmlns:a16="http://schemas.microsoft.com/office/drawing/2014/main" id="{FE379BAA-48F3-4DAE-A2CD-CE8938D4516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F0144B75-4D88-400F-96C0-45B002C1FA4A}"/>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8" name="Picture 7">
            <a:extLst>
              <a:ext uri="{FF2B5EF4-FFF2-40B4-BE49-F238E27FC236}">
                <a16:creationId xmlns:a16="http://schemas.microsoft.com/office/drawing/2014/main" id="{76390FFB-F885-4F01-BF3E-7AB3A0C77237}"/>
              </a:ext>
            </a:extLst>
          </p:cNvPr>
          <p:cNvPicPr>
            <a:picLocks noChangeAspect="1"/>
          </p:cNvPicPr>
          <p:nvPr/>
        </p:nvPicPr>
        <p:blipFill rotWithShape="1">
          <a:blip r:embed="rId3"/>
          <a:srcRect l="11412" t="24801" r="26413" b="26200"/>
          <a:stretch/>
        </p:blipFill>
        <p:spPr>
          <a:xfrm>
            <a:off x="196284" y="1484784"/>
            <a:ext cx="7796959" cy="3456384"/>
          </a:xfrm>
          <a:prstGeom prst="rect">
            <a:avLst/>
          </a:prstGeom>
        </p:spPr>
      </p:pic>
      <p:pic>
        <p:nvPicPr>
          <p:cNvPr id="9" name="Picture 8">
            <a:extLst>
              <a:ext uri="{FF2B5EF4-FFF2-40B4-BE49-F238E27FC236}">
                <a16:creationId xmlns:a16="http://schemas.microsoft.com/office/drawing/2014/main" id="{0E1AAEED-2E8B-4C39-B34B-2A6D1C2B8B87}"/>
              </a:ext>
            </a:extLst>
          </p:cNvPr>
          <p:cNvPicPr>
            <a:picLocks noChangeAspect="1"/>
          </p:cNvPicPr>
          <p:nvPr/>
        </p:nvPicPr>
        <p:blipFill rotWithShape="1">
          <a:blip r:embed="rId3"/>
          <a:srcRect l="80563" t="24801" r="11414" b="26200"/>
          <a:stretch/>
        </p:blipFill>
        <p:spPr>
          <a:xfrm>
            <a:off x="7938008" y="1484784"/>
            <a:ext cx="1005972" cy="3456000"/>
          </a:xfrm>
          <a:prstGeom prst="rect">
            <a:avLst/>
          </a:prstGeom>
        </p:spPr>
      </p:pic>
    </p:spTree>
    <p:extLst>
      <p:ext uri="{BB962C8B-B14F-4D97-AF65-F5344CB8AC3E}">
        <p14:creationId xmlns:p14="http://schemas.microsoft.com/office/powerpoint/2010/main" val="232387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DF50-B8D5-4431-BFC8-52CE991F867C}"/>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E5A4A4F6-AFFD-4EAC-8277-D0047C8EDB48}"/>
              </a:ext>
            </a:extLst>
          </p:cNvPr>
          <p:cNvPicPr>
            <a:picLocks noGrp="1" noChangeAspect="1"/>
          </p:cNvPicPr>
          <p:nvPr>
            <p:ph idx="1"/>
          </p:nvPr>
        </p:nvPicPr>
        <p:blipFill>
          <a:blip r:embed="rId3"/>
          <a:stretch>
            <a:fillRect/>
          </a:stretch>
        </p:blipFill>
        <p:spPr>
          <a:xfrm>
            <a:off x="323528" y="548680"/>
            <a:ext cx="8568952" cy="5547367"/>
          </a:xfrm>
          <a:prstGeom prst="rect">
            <a:avLst/>
          </a:prstGeom>
        </p:spPr>
      </p:pic>
      <p:sp>
        <p:nvSpPr>
          <p:cNvPr id="4" name="Slide Number Placeholder 3">
            <a:extLst>
              <a:ext uri="{FF2B5EF4-FFF2-40B4-BE49-F238E27FC236}">
                <a16:creationId xmlns:a16="http://schemas.microsoft.com/office/drawing/2014/main" id="{59738F3B-E6DC-4ED2-A387-43E12C3B3B3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16CC246C-CC85-4E0C-B035-BC8F73F765A9}"/>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365971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Webinar guidance</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November 2020 update</a:t>
            </a:r>
            <a:endParaRPr lang="en-US" dirty="0"/>
          </a:p>
        </p:txBody>
      </p:sp>
      <p:pic>
        <p:nvPicPr>
          <p:cNvPr id="4098" name="Picture 2" descr="Image result for questi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600610"/>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1700808"/>
            <a:ext cx="5832648" cy="4524315"/>
          </a:xfrm>
          <a:prstGeom prst="rect">
            <a:avLst/>
          </a:prstGeom>
          <a:noFill/>
        </p:spPr>
        <p:txBody>
          <a:bodyPr wrap="square" rtlCol="0">
            <a:spAutoFit/>
          </a:bodyPr>
          <a:lstStyle/>
          <a:p>
            <a:pPr marL="342900" indent="-342900">
              <a:buFont typeface="Arial" panose="020B0604020202020204" pitchFamily="34" charset="0"/>
              <a:buChar char="•"/>
            </a:pPr>
            <a:r>
              <a:rPr lang="en-GB" dirty="0"/>
              <a:t>Please mute your microphone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Use the Instant Messenger function to ask questions or to comment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will be some Q&amp;A time at the end of the webinar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 copy of the slides can be found in the further resources section of the tobacco profiles</a:t>
            </a:r>
          </a:p>
          <a:p>
            <a:endParaRPr lang="en-GB" dirty="0"/>
          </a:p>
        </p:txBody>
      </p:sp>
    </p:spTree>
    <p:extLst>
      <p:ext uri="{BB962C8B-B14F-4D97-AF65-F5344CB8AC3E}">
        <p14:creationId xmlns:p14="http://schemas.microsoft.com/office/powerpoint/2010/main" val="131750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7ACCD5-4662-48B2-B6AA-8B86B79F01D9}"/>
              </a:ext>
            </a:extLst>
          </p:cNvPr>
          <p:cNvPicPr>
            <a:picLocks noChangeAspect="1"/>
          </p:cNvPicPr>
          <p:nvPr/>
        </p:nvPicPr>
        <p:blipFill rotWithShape="1">
          <a:blip r:embed="rId2"/>
          <a:srcRect l="4326" t="20601" b="8001"/>
          <a:stretch/>
        </p:blipFill>
        <p:spPr>
          <a:xfrm>
            <a:off x="395536" y="1628800"/>
            <a:ext cx="8748464" cy="3672408"/>
          </a:xfrm>
          <a:prstGeom prst="rect">
            <a:avLst/>
          </a:prstGeom>
        </p:spPr>
      </p:pic>
      <p:sp>
        <p:nvSpPr>
          <p:cNvPr id="2" name="Title 1">
            <a:extLst>
              <a:ext uri="{FF2B5EF4-FFF2-40B4-BE49-F238E27FC236}">
                <a16:creationId xmlns:a16="http://schemas.microsoft.com/office/drawing/2014/main" id="{C11506E7-F6AC-420D-98D5-80DA187F8BA7}"/>
              </a:ext>
            </a:extLst>
          </p:cNvPr>
          <p:cNvSpPr>
            <a:spLocks noGrp="1"/>
          </p:cNvSpPr>
          <p:nvPr>
            <p:ph type="title"/>
          </p:nvPr>
        </p:nvSpPr>
        <p:spPr/>
        <p:txBody>
          <a:bodyPr/>
          <a:lstStyle/>
          <a:p>
            <a:r>
              <a:rPr lang="en-GB" dirty="0"/>
              <a:t>Wider Impacts of </a:t>
            </a:r>
            <a:r>
              <a:rPr lang="en-GB" dirty="0" err="1"/>
              <a:t>Covid</a:t>
            </a:r>
            <a:r>
              <a:rPr lang="en-GB" dirty="0"/>
              <a:t> on Health</a:t>
            </a:r>
          </a:p>
        </p:txBody>
      </p:sp>
      <p:sp>
        <p:nvSpPr>
          <p:cNvPr id="4" name="Slide Number Placeholder 3">
            <a:extLst>
              <a:ext uri="{FF2B5EF4-FFF2-40B4-BE49-F238E27FC236}">
                <a16:creationId xmlns:a16="http://schemas.microsoft.com/office/drawing/2014/main" id="{04E596C5-738A-4EFE-90D2-F218F03A24B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98AEDEAE-C07A-444E-84B3-F88E50D7592C}"/>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6" name="Content Placeholder 5">
            <a:extLst>
              <a:ext uri="{FF2B5EF4-FFF2-40B4-BE49-F238E27FC236}">
                <a16:creationId xmlns:a16="http://schemas.microsoft.com/office/drawing/2014/main" id="{38A28F68-1FCE-436E-A6FC-23407E8B9941}"/>
              </a:ext>
            </a:extLst>
          </p:cNvPr>
          <p:cNvPicPr>
            <a:picLocks noGrp="1" noChangeAspect="1"/>
          </p:cNvPicPr>
          <p:nvPr>
            <p:ph idx="1"/>
          </p:nvPr>
        </p:nvPicPr>
        <p:blipFill rotWithShape="1">
          <a:blip r:embed="rId3"/>
          <a:srcRect l="32064" t="38974" r="6058" b="5227"/>
          <a:stretch/>
        </p:blipFill>
        <p:spPr>
          <a:xfrm>
            <a:off x="3131840" y="3474811"/>
            <a:ext cx="5458862" cy="2809708"/>
          </a:xfrm>
          <a:prstGeom prst="rect">
            <a:avLst/>
          </a:prstGeom>
        </p:spPr>
      </p:pic>
    </p:spTree>
    <p:extLst>
      <p:ext uri="{BB962C8B-B14F-4D97-AF65-F5344CB8AC3E}">
        <p14:creationId xmlns:p14="http://schemas.microsoft.com/office/powerpoint/2010/main" val="85649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EF7D-F3C4-4588-86B5-2DC1C3F24534}"/>
              </a:ext>
            </a:extLst>
          </p:cNvPr>
          <p:cNvSpPr>
            <a:spLocks noGrp="1"/>
          </p:cNvSpPr>
          <p:nvPr>
            <p:ph type="title"/>
          </p:nvPr>
        </p:nvSpPr>
        <p:spPr/>
        <p:txBody>
          <a:bodyPr/>
          <a:lstStyle/>
          <a:p>
            <a:r>
              <a:rPr lang="en-GB" dirty="0"/>
              <a:t>WICH tool</a:t>
            </a:r>
          </a:p>
        </p:txBody>
      </p:sp>
      <p:pic>
        <p:nvPicPr>
          <p:cNvPr id="6" name="Content Placeholder 5">
            <a:extLst>
              <a:ext uri="{FF2B5EF4-FFF2-40B4-BE49-F238E27FC236}">
                <a16:creationId xmlns:a16="http://schemas.microsoft.com/office/drawing/2014/main" id="{06CD0C6A-DAB3-4B2B-A38B-8559EEBD41B8}"/>
              </a:ext>
            </a:extLst>
          </p:cNvPr>
          <p:cNvPicPr>
            <a:picLocks noGrp="1" noChangeAspect="1"/>
          </p:cNvPicPr>
          <p:nvPr>
            <p:ph idx="1"/>
          </p:nvPr>
        </p:nvPicPr>
        <p:blipFill rotWithShape="1">
          <a:blip r:embed="rId2"/>
          <a:srcRect l="4271" t="10277" r="6057" b="8415"/>
          <a:stretch/>
        </p:blipFill>
        <p:spPr>
          <a:xfrm>
            <a:off x="179512" y="1412776"/>
            <a:ext cx="8753280" cy="4464496"/>
          </a:xfrm>
          <a:prstGeom prst="rect">
            <a:avLst/>
          </a:prstGeom>
        </p:spPr>
      </p:pic>
      <p:sp>
        <p:nvSpPr>
          <p:cNvPr id="4" name="Slide Number Placeholder 3">
            <a:extLst>
              <a:ext uri="{FF2B5EF4-FFF2-40B4-BE49-F238E27FC236}">
                <a16:creationId xmlns:a16="http://schemas.microsoft.com/office/drawing/2014/main" id="{349ECAC2-631F-4AD9-A805-B6B5AB785CD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30E9DC80-D4D6-4800-825E-7CAB12A6DFAE}"/>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154833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D50D-778A-44A3-957D-DFA8ED5E376E}"/>
              </a:ext>
            </a:extLst>
          </p:cNvPr>
          <p:cNvSpPr>
            <a:spLocks noGrp="1"/>
          </p:cNvSpPr>
          <p:nvPr>
            <p:ph type="title"/>
          </p:nvPr>
        </p:nvSpPr>
        <p:spPr/>
        <p:txBody>
          <a:bodyPr/>
          <a:lstStyle/>
          <a:p>
            <a:r>
              <a:rPr lang="en-GB" dirty="0"/>
              <a:t>WICH tool</a:t>
            </a:r>
          </a:p>
        </p:txBody>
      </p:sp>
      <p:pic>
        <p:nvPicPr>
          <p:cNvPr id="6" name="Content Placeholder 5">
            <a:extLst>
              <a:ext uri="{FF2B5EF4-FFF2-40B4-BE49-F238E27FC236}">
                <a16:creationId xmlns:a16="http://schemas.microsoft.com/office/drawing/2014/main" id="{50A9CFD0-85F1-464B-AD0B-B1C046850C3A}"/>
              </a:ext>
            </a:extLst>
          </p:cNvPr>
          <p:cNvPicPr>
            <a:picLocks noGrp="1" noChangeAspect="1"/>
          </p:cNvPicPr>
          <p:nvPr>
            <p:ph idx="1"/>
          </p:nvPr>
        </p:nvPicPr>
        <p:blipFill rotWithShape="1">
          <a:blip r:embed="rId2"/>
          <a:srcRect l="32960" t="31002" r="5162" b="11604"/>
          <a:stretch/>
        </p:blipFill>
        <p:spPr>
          <a:xfrm>
            <a:off x="561525" y="1484784"/>
            <a:ext cx="8418935" cy="4392488"/>
          </a:xfrm>
          <a:prstGeom prst="rect">
            <a:avLst/>
          </a:prstGeom>
        </p:spPr>
      </p:pic>
      <p:sp>
        <p:nvSpPr>
          <p:cNvPr id="4" name="Slide Number Placeholder 3">
            <a:extLst>
              <a:ext uri="{FF2B5EF4-FFF2-40B4-BE49-F238E27FC236}">
                <a16:creationId xmlns:a16="http://schemas.microsoft.com/office/drawing/2014/main" id="{938E0F7D-EAAC-4EA2-B873-0A138D96C12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71DBDE28-AB4F-46B9-9FF2-DAE69706B906}"/>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136119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98" y="2564904"/>
            <a:ext cx="5400600" cy="648072"/>
          </a:xfrm>
        </p:spPr>
        <p:txBody>
          <a:bodyPr>
            <a:normAutofit fontScale="90000"/>
          </a:bodyPr>
          <a:lstStyle/>
          <a:p>
            <a:pPr algn="ctr"/>
            <a:r>
              <a:rPr lang="en-GB" dirty="0"/>
              <a:t>Questions or feedback on the webinar</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a:t>Local Tobacco Control Profiles – November 2020 update</a:t>
            </a:r>
            <a:endParaRPr lang="en-US" dirty="0"/>
          </a:p>
        </p:txBody>
      </p:sp>
      <p:sp>
        <p:nvSpPr>
          <p:cNvPr id="3" name="Rectangle 2"/>
          <p:cNvSpPr/>
          <p:nvPr/>
        </p:nvSpPr>
        <p:spPr>
          <a:xfrm>
            <a:off x="2460073" y="3861048"/>
            <a:ext cx="4223849" cy="461665"/>
          </a:xfrm>
          <a:prstGeom prst="rect">
            <a:avLst/>
          </a:prstGeom>
        </p:spPr>
        <p:txBody>
          <a:bodyPr wrap="none">
            <a:spAutoFit/>
          </a:bodyPr>
          <a:lstStyle/>
          <a:p>
            <a:r>
              <a:rPr lang="en-GB" dirty="0"/>
              <a:t>tobacco.profiles@phe.gov.uk</a:t>
            </a:r>
          </a:p>
        </p:txBody>
      </p:sp>
    </p:spTree>
    <p:extLst>
      <p:ext uri="{BB962C8B-B14F-4D97-AF65-F5344CB8AC3E}">
        <p14:creationId xmlns:p14="http://schemas.microsoft.com/office/powerpoint/2010/main" val="173385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AC4A-1C1B-4BAF-80D6-436A9CAF3F29}"/>
              </a:ext>
            </a:extLst>
          </p:cNvPr>
          <p:cNvSpPr>
            <a:spLocks noGrp="1"/>
          </p:cNvSpPr>
          <p:nvPr>
            <p:ph type="title"/>
          </p:nvPr>
        </p:nvSpPr>
        <p:spPr/>
        <p:txBody>
          <a:bodyPr/>
          <a:lstStyle/>
          <a:p>
            <a:r>
              <a:rPr lang="en-GB" dirty="0"/>
              <a:t>This week’s update contained….</a:t>
            </a:r>
          </a:p>
        </p:txBody>
      </p:sp>
      <p:sp>
        <p:nvSpPr>
          <p:cNvPr id="3" name="Content Placeholder 2">
            <a:extLst>
              <a:ext uri="{FF2B5EF4-FFF2-40B4-BE49-F238E27FC236}">
                <a16:creationId xmlns:a16="http://schemas.microsoft.com/office/drawing/2014/main" id="{30E2EC50-8E2A-435F-8EA9-81A91C68245A}"/>
              </a:ext>
            </a:extLst>
          </p:cNvPr>
          <p:cNvSpPr>
            <a:spLocks noGrp="1"/>
          </p:cNvSpPr>
          <p:nvPr>
            <p:ph idx="1"/>
          </p:nvPr>
        </p:nvSpPr>
        <p:spPr/>
        <p:txBody>
          <a:bodyPr/>
          <a:lstStyle/>
          <a:p>
            <a:pPr>
              <a:buFont typeface="Arial" panose="020B0604020202020204" pitchFamily="34" charset="0"/>
              <a:buChar char="•"/>
            </a:pPr>
            <a:r>
              <a:rPr lang="en-GB" sz="2800" dirty="0"/>
              <a:t>4 NEW indicators on smoking prevalence in adults admitted to treatment for substance misuse (NDTMS)</a:t>
            </a:r>
          </a:p>
          <a:p>
            <a:pPr>
              <a:buFont typeface="Arial" panose="020B0604020202020204" pitchFamily="34" charset="0"/>
              <a:buChar char="•"/>
            </a:pPr>
            <a:r>
              <a:rPr lang="en-GB" sz="2800" dirty="0"/>
              <a:t>Smoking prevalence in adults (APS) by housing tenure for UTLA’s</a:t>
            </a:r>
          </a:p>
          <a:p>
            <a:pPr>
              <a:buFont typeface="Arial" panose="020B0604020202020204" pitchFamily="34" charset="0"/>
              <a:buChar char="•"/>
            </a:pPr>
            <a:r>
              <a:rPr lang="en-GB" sz="2800" dirty="0"/>
              <a:t>SATOD for 2019/20</a:t>
            </a:r>
          </a:p>
          <a:p>
            <a:pPr>
              <a:buFont typeface="Arial" panose="020B0604020202020204" pitchFamily="34" charset="0"/>
              <a:buChar char="•"/>
            </a:pPr>
            <a:r>
              <a:rPr lang="en-GB" sz="2800" dirty="0"/>
              <a:t>Smoking-related deaths </a:t>
            </a:r>
          </a:p>
          <a:p>
            <a:pPr marL="0" indent="0"/>
            <a:r>
              <a:rPr lang="en-GB" sz="2800" dirty="0"/>
              <a:t>	(lung cancer, oral cancer, COPD)</a:t>
            </a:r>
          </a:p>
          <a:p>
            <a:pPr>
              <a:buFont typeface="Arial" panose="020B0604020202020204" pitchFamily="34" charset="0"/>
              <a:buChar char="•"/>
            </a:pPr>
            <a:r>
              <a:rPr lang="en-GB" sz="2800" dirty="0"/>
              <a:t>Illicit tobacco</a:t>
            </a:r>
          </a:p>
          <a:p>
            <a:pPr>
              <a:buFont typeface="Arial" panose="020B0604020202020204" pitchFamily="34" charset="0"/>
              <a:buChar char="•"/>
            </a:pPr>
            <a:endParaRPr lang="en-GB" sz="2800" dirty="0"/>
          </a:p>
        </p:txBody>
      </p:sp>
      <p:sp>
        <p:nvSpPr>
          <p:cNvPr id="4" name="Slide Number Placeholder 3">
            <a:extLst>
              <a:ext uri="{FF2B5EF4-FFF2-40B4-BE49-F238E27FC236}">
                <a16:creationId xmlns:a16="http://schemas.microsoft.com/office/drawing/2014/main" id="{79A174C6-5AE3-42AE-AC08-0E2599BF405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F6C7E3DB-EE41-4246-BCE3-BC2188535C95}"/>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149777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2CF-D9E0-4C5D-8E9D-7AFC7ECD67EE}"/>
              </a:ext>
            </a:extLst>
          </p:cNvPr>
          <p:cNvSpPr>
            <a:spLocks noGrp="1"/>
          </p:cNvSpPr>
          <p:nvPr>
            <p:ph type="title"/>
          </p:nvPr>
        </p:nvSpPr>
        <p:spPr/>
        <p:txBody>
          <a:bodyPr>
            <a:normAutofit/>
          </a:bodyPr>
          <a:lstStyle/>
          <a:p>
            <a:r>
              <a:rPr lang="en-GB" dirty="0"/>
              <a:t>New indicators</a:t>
            </a:r>
          </a:p>
        </p:txBody>
      </p:sp>
      <p:sp>
        <p:nvSpPr>
          <p:cNvPr id="3" name="Content Placeholder 2">
            <a:extLst>
              <a:ext uri="{FF2B5EF4-FFF2-40B4-BE49-F238E27FC236}">
                <a16:creationId xmlns:a16="http://schemas.microsoft.com/office/drawing/2014/main" id="{EFA11044-B609-4F71-BFF2-9CF8B384A4FD}"/>
              </a:ext>
            </a:extLst>
          </p:cNvPr>
          <p:cNvSpPr>
            <a:spLocks noGrp="1"/>
          </p:cNvSpPr>
          <p:nvPr>
            <p:ph idx="1"/>
          </p:nvPr>
        </p:nvSpPr>
        <p:spPr>
          <a:xfrm>
            <a:off x="395536" y="1346533"/>
            <a:ext cx="8424936" cy="4805922"/>
          </a:xfrm>
        </p:spPr>
        <p:txBody>
          <a:bodyPr/>
          <a:lstStyle/>
          <a:p>
            <a:pPr marL="285750" indent="-285750">
              <a:lnSpc>
                <a:spcPct val="150000"/>
              </a:lnSpc>
              <a:spcBef>
                <a:spcPts val="0"/>
              </a:spcBef>
              <a:buFont typeface="Arial" panose="020B0604020202020204" pitchFamily="34" charset="0"/>
              <a:buChar char="•"/>
            </a:pPr>
            <a:r>
              <a:rPr lang="en-GB" dirty="0"/>
              <a:t>The latest PHE publication on the National Drug Treatment Monitoring System (NDTMS) reported that nearly 49,000 people said they had smoked tobacco in the 28 days before starting treatment yet only around 3% were recorded as having been offered referrals for smoking cessation interventions.</a:t>
            </a:r>
          </a:p>
          <a:p>
            <a:pPr marL="285750" indent="-285750">
              <a:lnSpc>
                <a:spcPct val="150000"/>
              </a:lnSpc>
              <a:spcBef>
                <a:spcPts val="0"/>
              </a:spcBef>
              <a:buFont typeface="Arial" panose="020B0604020202020204" pitchFamily="34" charset="0"/>
              <a:buChar char="•"/>
            </a:pPr>
            <a:r>
              <a:rPr lang="en-GB" dirty="0"/>
              <a:t>Further research has also shown that referral to smoking cessation services for people in treatment for drug and alcohol misuse can effectively increase the number of smoking quitters whilst also maintaining abstinence from drugs and alcohol</a:t>
            </a:r>
          </a:p>
          <a:p>
            <a:pPr marL="285750" indent="-285750">
              <a:lnSpc>
                <a:spcPct val="150000"/>
              </a:lnSpc>
              <a:spcBef>
                <a:spcPts val="0"/>
              </a:spcBef>
              <a:buFont typeface="Arial" panose="020B0604020202020204" pitchFamily="34" charset="0"/>
              <a:buChar char="•"/>
            </a:pPr>
            <a:r>
              <a:rPr lang="en-GB" dirty="0"/>
              <a:t>This indicator will help local authorities monitor smoking prevalence in people admitted to treatment for substance misuse in their area.</a:t>
            </a:r>
          </a:p>
          <a:p>
            <a:pPr marL="171450" indent="-171450">
              <a:spcBef>
                <a:spcPts val="0"/>
              </a:spcBef>
              <a:buFont typeface="Arial" panose="020B0604020202020204" pitchFamily="34" charset="0"/>
              <a:buChar char="•"/>
            </a:pPr>
            <a:endParaRPr lang="en-GB" sz="1200" dirty="0"/>
          </a:p>
          <a:p>
            <a:pPr marL="0" indent="0">
              <a:spcBef>
                <a:spcPts val="0"/>
              </a:spcBef>
            </a:pPr>
            <a:r>
              <a:rPr lang="en-GB" sz="1200" u="sng" dirty="0">
                <a:hlinkClick r:id="rId3"/>
              </a:rPr>
              <a:t>https://www.gov.uk/government/publications/substance-misuse-treatment-for-adults-statistics-2018-to-2019/adult-substance-misuse-treatment-statistics-2018-to-2019-report</a:t>
            </a:r>
            <a:endParaRPr lang="en-GB" sz="1200" dirty="0"/>
          </a:p>
          <a:p>
            <a:pPr marL="0" indent="0">
              <a:spcBef>
                <a:spcPts val="0"/>
              </a:spcBef>
            </a:pPr>
            <a:endParaRPr lang="en-GB" dirty="0"/>
          </a:p>
        </p:txBody>
      </p:sp>
      <p:sp>
        <p:nvSpPr>
          <p:cNvPr id="4" name="Slide Number Placeholder 3">
            <a:extLst>
              <a:ext uri="{FF2B5EF4-FFF2-40B4-BE49-F238E27FC236}">
                <a16:creationId xmlns:a16="http://schemas.microsoft.com/office/drawing/2014/main" id="{AE19449F-071C-4A05-A817-C62BE135B6B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9E7EF90C-B30D-4B88-B216-CCB4398AA7DE}"/>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162842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FA70-D9F4-4904-98A5-536D3ED0B0BA}"/>
              </a:ext>
            </a:extLst>
          </p:cNvPr>
          <p:cNvSpPr>
            <a:spLocks noGrp="1"/>
          </p:cNvSpPr>
          <p:nvPr>
            <p:ph type="title"/>
          </p:nvPr>
        </p:nvSpPr>
        <p:spPr/>
        <p:txBody>
          <a:bodyPr/>
          <a:lstStyle/>
          <a:p>
            <a:r>
              <a:rPr lang="en-GB" dirty="0"/>
              <a:t>About the NDTMS</a:t>
            </a:r>
          </a:p>
        </p:txBody>
      </p:sp>
      <p:sp>
        <p:nvSpPr>
          <p:cNvPr id="3" name="Content Placeholder 2">
            <a:extLst>
              <a:ext uri="{FF2B5EF4-FFF2-40B4-BE49-F238E27FC236}">
                <a16:creationId xmlns:a16="http://schemas.microsoft.com/office/drawing/2014/main" id="{FE6FA491-5FCC-4CE4-A2B5-EF1910100EB8}"/>
              </a:ext>
            </a:extLst>
          </p:cNvPr>
          <p:cNvSpPr>
            <a:spLocks noGrp="1"/>
          </p:cNvSpPr>
          <p:nvPr>
            <p:ph idx="1"/>
          </p:nvPr>
        </p:nvSpPr>
        <p:spPr>
          <a:xfrm>
            <a:off x="539552" y="1196752"/>
            <a:ext cx="8028000" cy="5111973"/>
          </a:xfrm>
        </p:spPr>
        <p:txBody>
          <a:bodyPr/>
          <a:lstStyle/>
          <a:p>
            <a:pPr>
              <a:buFont typeface="Arial" panose="020B0604020202020204" pitchFamily="34" charset="0"/>
              <a:buChar char="•"/>
            </a:pPr>
            <a:r>
              <a:rPr lang="en-GB" dirty="0"/>
              <a:t>The NDTMS is a well-established collection collects person level, patient identifiable data from drug and alcohol treatment providers on all persons receiving treatment in England.</a:t>
            </a:r>
          </a:p>
          <a:p>
            <a:pPr>
              <a:buFont typeface="Arial" panose="020B0604020202020204" pitchFamily="34" charset="0"/>
              <a:buChar char="•"/>
            </a:pPr>
            <a:r>
              <a:rPr lang="en-GB" dirty="0"/>
              <a:t>NDTMS comprises the:</a:t>
            </a:r>
          </a:p>
          <a:p>
            <a:pPr lvl="3"/>
            <a:r>
              <a:rPr lang="en-GB" dirty="0"/>
              <a:t>Community adult drug and alcohol misuse treatment providers dataset (AD)</a:t>
            </a:r>
          </a:p>
          <a:p>
            <a:pPr lvl="3"/>
            <a:r>
              <a:rPr lang="en-GB" dirty="0"/>
              <a:t>Community young people’s drug and alcohol misuse treatment providers dataset (YP) </a:t>
            </a:r>
          </a:p>
          <a:p>
            <a:pPr lvl="3"/>
            <a:r>
              <a:rPr lang="en-GB" dirty="0"/>
              <a:t>Secure settings adult and young people’s drug and alcohol datasets (SA and SY)</a:t>
            </a:r>
          </a:p>
          <a:p>
            <a:pPr>
              <a:buFont typeface="Arial" panose="020B0604020202020204" pitchFamily="34" charset="0"/>
              <a:buChar char="•"/>
            </a:pPr>
            <a:r>
              <a:rPr lang="en-GB" dirty="0"/>
              <a:t>Providers of drug and alcohol treatment submit data on a monthly basis to Public Health England (PHE) via a secure portal,  for the purpose of:</a:t>
            </a:r>
          </a:p>
          <a:p>
            <a:pPr lvl="3"/>
            <a:r>
              <a:rPr lang="en-GB" dirty="0"/>
              <a:t>supporting the improvement of outcomes for service users</a:t>
            </a:r>
          </a:p>
          <a:p>
            <a:pPr lvl="3"/>
            <a:r>
              <a:rPr lang="en-GB" dirty="0"/>
              <a:t>monitoring the effectiveness of drug and alcohol treatment services</a:t>
            </a:r>
          </a:p>
          <a:p>
            <a:pPr lvl="3"/>
            <a:r>
              <a:rPr lang="en-GB" dirty="0"/>
              <a:t>planning and developing services that best meet local needs.</a:t>
            </a:r>
          </a:p>
          <a:p>
            <a:pPr>
              <a:buFont typeface="Arial" panose="020B0604020202020204" pitchFamily="34" charset="0"/>
              <a:buChar char="•"/>
            </a:pPr>
            <a:r>
              <a:rPr lang="en-GB" dirty="0"/>
              <a:t>All statistical publications, including monthly reports are broken down into four substance groups: Opiates, Non-opiates, Alcohol &amp; non-opiates and Alcohol only</a:t>
            </a:r>
          </a:p>
        </p:txBody>
      </p:sp>
      <p:sp>
        <p:nvSpPr>
          <p:cNvPr id="4" name="Slide Number Placeholder 3">
            <a:extLst>
              <a:ext uri="{FF2B5EF4-FFF2-40B4-BE49-F238E27FC236}">
                <a16:creationId xmlns:a16="http://schemas.microsoft.com/office/drawing/2014/main" id="{0328DFEE-B038-45A4-A7C1-9A8D3BAAF5A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427E7644-3567-425A-AA1C-7308930C3C98}"/>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350814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D6AB-8B08-4519-926F-060294C08C7D}"/>
              </a:ext>
            </a:extLst>
          </p:cNvPr>
          <p:cNvSpPr>
            <a:spLocks noGrp="1"/>
          </p:cNvSpPr>
          <p:nvPr>
            <p:ph type="title"/>
          </p:nvPr>
        </p:nvSpPr>
        <p:spPr/>
        <p:txBody>
          <a:bodyPr/>
          <a:lstStyle/>
          <a:p>
            <a:r>
              <a:rPr lang="en-GB" dirty="0"/>
              <a:t>Regional overview</a:t>
            </a:r>
          </a:p>
        </p:txBody>
      </p:sp>
      <p:pic>
        <p:nvPicPr>
          <p:cNvPr id="6" name="Content Placeholder 5">
            <a:extLst>
              <a:ext uri="{FF2B5EF4-FFF2-40B4-BE49-F238E27FC236}">
                <a16:creationId xmlns:a16="http://schemas.microsoft.com/office/drawing/2014/main" id="{C6037155-FB02-422F-9B16-306573530EF6}"/>
              </a:ext>
            </a:extLst>
          </p:cNvPr>
          <p:cNvPicPr>
            <a:picLocks noGrp="1" noChangeAspect="1"/>
          </p:cNvPicPr>
          <p:nvPr>
            <p:ph idx="1"/>
          </p:nvPr>
        </p:nvPicPr>
        <p:blipFill rotWithShape="1">
          <a:blip r:embed="rId2"/>
          <a:srcRect l="19509" t="11871" r="22200" b="14792"/>
          <a:stretch/>
        </p:blipFill>
        <p:spPr>
          <a:xfrm>
            <a:off x="1475656" y="1484784"/>
            <a:ext cx="6529578" cy="4620932"/>
          </a:xfrm>
          <a:prstGeom prst="rect">
            <a:avLst/>
          </a:prstGeom>
        </p:spPr>
      </p:pic>
      <p:sp>
        <p:nvSpPr>
          <p:cNvPr id="4" name="Slide Number Placeholder 3">
            <a:extLst>
              <a:ext uri="{FF2B5EF4-FFF2-40B4-BE49-F238E27FC236}">
                <a16:creationId xmlns:a16="http://schemas.microsoft.com/office/drawing/2014/main" id="{D15A3948-06A8-4975-A55F-B5B1E28D9B79}"/>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437448E4-1CBF-4962-AE0B-34C98A32268A}"/>
              </a:ext>
            </a:extLst>
          </p:cNvPr>
          <p:cNvSpPr>
            <a:spLocks noGrp="1"/>
          </p:cNvSpPr>
          <p:nvPr>
            <p:ph type="ftr" sz="quarter" idx="11"/>
          </p:nvPr>
        </p:nvSpPr>
        <p:spPr/>
        <p:txBody>
          <a:bodyPr/>
          <a:lstStyle/>
          <a:p>
            <a:pPr>
              <a:defRPr/>
            </a:pPr>
            <a:r>
              <a:rPr lang="en-GB"/>
              <a:t>Local Tobacco Control Profiles – November 2020 update</a:t>
            </a:r>
            <a:endParaRPr lang="en-US" dirty="0"/>
          </a:p>
        </p:txBody>
      </p:sp>
    </p:spTree>
    <p:extLst>
      <p:ext uri="{BB962C8B-B14F-4D97-AF65-F5344CB8AC3E}">
        <p14:creationId xmlns:p14="http://schemas.microsoft.com/office/powerpoint/2010/main" val="286814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93AE-963A-40DC-ACFA-76BE6C925324}"/>
              </a:ext>
            </a:extLst>
          </p:cNvPr>
          <p:cNvSpPr>
            <a:spLocks noGrp="1"/>
          </p:cNvSpPr>
          <p:nvPr>
            <p:ph type="title"/>
          </p:nvPr>
        </p:nvSpPr>
        <p:spPr/>
        <p:txBody>
          <a:bodyPr/>
          <a:lstStyle/>
          <a:p>
            <a:r>
              <a:rPr lang="en-GB" dirty="0"/>
              <a:t>High prevalence groups</a:t>
            </a:r>
          </a:p>
        </p:txBody>
      </p:sp>
      <p:sp>
        <p:nvSpPr>
          <p:cNvPr id="4" name="Slide Number Placeholder 3">
            <a:extLst>
              <a:ext uri="{FF2B5EF4-FFF2-40B4-BE49-F238E27FC236}">
                <a16:creationId xmlns:a16="http://schemas.microsoft.com/office/drawing/2014/main" id="{CACBD350-6782-404B-807D-6D24E2AAD6BF}"/>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92FF59A4-3A8C-4737-B501-676DAA3ED6D8}"/>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15" name="Content Placeholder 14">
            <a:extLst>
              <a:ext uri="{FF2B5EF4-FFF2-40B4-BE49-F238E27FC236}">
                <a16:creationId xmlns:a16="http://schemas.microsoft.com/office/drawing/2014/main" id="{B03FE923-8A8D-4FFC-A1E3-98777B50ACA7}"/>
              </a:ext>
            </a:extLst>
          </p:cNvPr>
          <p:cNvPicPr>
            <a:picLocks noGrp="1" noChangeAspect="1"/>
          </p:cNvPicPr>
          <p:nvPr>
            <p:ph idx="1"/>
          </p:nvPr>
        </p:nvPicPr>
        <p:blipFill>
          <a:blip r:embed="rId2"/>
          <a:stretch>
            <a:fillRect/>
          </a:stretch>
        </p:blipFill>
        <p:spPr>
          <a:xfrm>
            <a:off x="318037" y="1340768"/>
            <a:ext cx="8507925" cy="4896544"/>
          </a:xfrm>
          <a:prstGeom prst="rect">
            <a:avLst/>
          </a:prstGeom>
        </p:spPr>
      </p:pic>
    </p:spTree>
    <p:extLst>
      <p:ext uri="{BB962C8B-B14F-4D97-AF65-F5344CB8AC3E}">
        <p14:creationId xmlns:p14="http://schemas.microsoft.com/office/powerpoint/2010/main" val="105870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EB0F-114B-4121-8B6C-6CD757DBC026}"/>
              </a:ext>
            </a:extLst>
          </p:cNvPr>
          <p:cNvSpPr>
            <a:spLocks noGrp="1"/>
          </p:cNvSpPr>
          <p:nvPr>
            <p:ph type="title"/>
          </p:nvPr>
        </p:nvSpPr>
        <p:spPr/>
        <p:txBody>
          <a:bodyPr>
            <a:normAutofit fontScale="90000"/>
          </a:bodyPr>
          <a:lstStyle/>
          <a:p>
            <a:r>
              <a:rPr lang="en-GB" dirty="0"/>
              <a:t>Smoking prevalence in adults admitted to treatment for all opiates</a:t>
            </a:r>
          </a:p>
        </p:txBody>
      </p:sp>
      <p:pic>
        <p:nvPicPr>
          <p:cNvPr id="6" name="Content Placeholder 5">
            <a:extLst>
              <a:ext uri="{FF2B5EF4-FFF2-40B4-BE49-F238E27FC236}">
                <a16:creationId xmlns:a16="http://schemas.microsoft.com/office/drawing/2014/main" id="{88518AB6-3DF3-4B10-B52E-FC1315B7A988}"/>
              </a:ext>
            </a:extLst>
          </p:cNvPr>
          <p:cNvPicPr>
            <a:picLocks noGrp="1" noChangeAspect="1"/>
          </p:cNvPicPr>
          <p:nvPr>
            <p:ph idx="1"/>
          </p:nvPr>
        </p:nvPicPr>
        <p:blipFill rotWithShape="1">
          <a:blip r:embed="rId2"/>
          <a:srcRect l="9645" t="29408" r="9645" b="27546"/>
          <a:stretch/>
        </p:blipFill>
        <p:spPr>
          <a:xfrm>
            <a:off x="136543" y="1700808"/>
            <a:ext cx="8880986" cy="2664296"/>
          </a:xfrm>
          <a:prstGeom prst="rect">
            <a:avLst/>
          </a:prstGeom>
        </p:spPr>
      </p:pic>
      <p:sp>
        <p:nvSpPr>
          <p:cNvPr id="4" name="Slide Number Placeholder 3">
            <a:extLst>
              <a:ext uri="{FF2B5EF4-FFF2-40B4-BE49-F238E27FC236}">
                <a16:creationId xmlns:a16="http://schemas.microsoft.com/office/drawing/2014/main" id="{94963E50-156B-453E-B879-07F461418DC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55195565-4C81-4171-8934-8E0F92446B75}"/>
              </a:ext>
            </a:extLst>
          </p:cNvPr>
          <p:cNvSpPr>
            <a:spLocks noGrp="1"/>
          </p:cNvSpPr>
          <p:nvPr>
            <p:ph type="ftr" sz="quarter" idx="11"/>
          </p:nvPr>
        </p:nvSpPr>
        <p:spPr/>
        <p:txBody>
          <a:bodyPr/>
          <a:lstStyle/>
          <a:p>
            <a:pPr>
              <a:defRPr/>
            </a:pPr>
            <a:r>
              <a:rPr lang="en-GB"/>
              <a:t>Local Tobacco Control Profiles – November 2020 update</a:t>
            </a:r>
            <a:endParaRPr lang="en-US" dirty="0"/>
          </a:p>
        </p:txBody>
      </p:sp>
      <p:pic>
        <p:nvPicPr>
          <p:cNvPr id="7" name="Picture 6">
            <a:extLst>
              <a:ext uri="{FF2B5EF4-FFF2-40B4-BE49-F238E27FC236}">
                <a16:creationId xmlns:a16="http://schemas.microsoft.com/office/drawing/2014/main" id="{570DE916-8E58-42EE-A862-ABCEE04BC1A7}"/>
              </a:ext>
            </a:extLst>
          </p:cNvPr>
          <p:cNvPicPr>
            <a:picLocks noChangeAspect="1"/>
          </p:cNvPicPr>
          <p:nvPr/>
        </p:nvPicPr>
        <p:blipFill rotWithShape="1">
          <a:blip r:embed="rId3"/>
          <a:srcRect l="9843" t="45800" r="14563" b="23401"/>
          <a:stretch/>
        </p:blipFill>
        <p:spPr>
          <a:xfrm>
            <a:off x="755576" y="4500982"/>
            <a:ext cx="7890336" cy="1808338"/>
          </a:xfrm>
          <a:prstGeom prst="rect">
            <a:avLst/>
          </a:prstGeom>
        </p:spPr>
      </p:pic>
    </p:spTree>
    <p:extLst>
      <p:ext uri="{BB962C8B-B14F-4D97-AF65-F5344CB8AC3E}">
        <p14:creationId xmlns:p14="http://schemas.microsoft.com/office/powerpoint/2010/main" val="313829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5779-1A63-49E8-AEC5-D030A665A0A7}"/>
              </a:ext>
            </a:extLst>
          </p:cNvPr>
          <p:cNvSpPr>
            <a:spLocks noGrp="1"/>
          </p:cNvSpPr>
          <p:nvPr>
            <p:ph type="title"/>
          </p:nvPr>
        </p:nvSpPr>
        <p:spPr>
          <a:xfrm>
            <a:off x="562702" y="548680"/>
            <a:ext cx="8028000" cy="648072"/>
          </a:xfrm>
        </p:spPr>
        <p:txBody>
          <a:bodyPr>
            <a:normAutofit fontScale="90000"/>
          </a:bodyPr>
          <a:lstStyle/>
          <a:p>
            <a:r>
              <a:rPr lang="en-GB" dirty="0"/>
              <a:t>Smoking prevalence in adults admitted to treatment for alcohol &amp; non-opiates</a:t>
            </a:r>
          </a:p>
        </p:txBody>
      </p:sp>
      <p:pic>
        <p:nvPicPr>
          <p:cNvPr id="7" name="Content Placeholder 6" descr="Map&#10;&#10;Description automatically generated">
            <a:extLst>
              <a:ext uri="{FF2B5EF4-FFF2-40B4-BE49-F238E27FC236}">
                <a16:creationId xmlns:a16="http://schemas.microsoft.com/office/drawing/2014/main" id="{5D02CD86-ACF8-4350-AEEA-2940AF6666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8144" y="1772817"/>
            <a:ext cx="3275855" cy="4464496"/>
          </a:xfrm>
        </p:spPr>
      </p:pic>
      <p:sp>
        <p:nvSpPr>
          <p:cNvPr id="4" name="Slide Number Placeholder 3">
            <a:extLst>
              <a:ext uri="{FF2B5EF4-FFF2-40B4-BE49-F238E27FC236}">
                <a16:creationId xmlns:a16="http://schemas.microsoft.com/office/drawing/2014/main" id="{C1C3FB3D-4F37-4898-A776-77224A00D756}"/>
              </a:ext>
            </a:extLst>
          </p:cNvPr>
          <p:cNvSpPr>
            <a:spLocks noGrp="1"/>
          </p:cNvSpPr>
          <p:nvPr>
            <p:ph type="sldNum" sz="quarter" idx="10"/>
          </p:nvPr>
        </p:nvSpPr>
        <p:spPr>
          <a:xfrm>
            <a:off x="0" y="6308725"/>
            <a:ext cx="9144000" cy="549275"/>
          </a:xfrm>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94EA0BE4-8BE7-4310-91FD-E4F1BC89197B}"/>
              </a:ext>
            </a:extLst>
          </p:cNvPr>
          <p:cNvSpPr>
            <a:spLocks noGrp="1"/>
          </p:cNvSpPr>
          <p:nvPr>
            <p:ph type="ftr" sz="quarter" idx="11"/>
          </p:nvPr>
        </p:nvSpPr>
        <p:spPr>
          <a:xfrm>
            <a:off x="900113" y="6308725"/>
            <a:ext cx="8064375" cy="549275"/>
          </a:xfrm>
        </p:spPr>
        <p:txBody>
          <a:bodyPr/>
          <a:lstStyle/>
          <a:p>
            <a:pPr>
              <a:defRPr/>
            </a:pPr>
            <a:r>
              <a:rPr lang="en-GB"/>
              <a:t>Local Tobacco Control Profiles – November 2020 update</a:t>
            </a:r>
            <a:endParaRPr lang="en-US" dirty="0"/>
          </a:p>
        </p:txBody>
      </p:sp>
      <p:pic>
        <p:nvPicPr>
          <p:cNvPr id="9" name="Picture 8" descr="Table&#10;&#10;Description automatically generated">
            <a:extLst>
              <a:ext uri="{FF2B5EF4-FFF2-40B4-BE49-F238E27FC236}">
                <a16:creationId xmlns:a16="http://schemas.microsoft.com/office/drawing/2014/main" id="{E2F5F4BF-2617-485D-95F5-6F436E9E9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420888"/>
            <a:ext cx="5796135" cy="2664296"/>
          </a:xfrm>
          <a:prstGeom prst="rect">
            <a:avLst/>
          </a:prstGeom>
        </p:spPr>
      </p:pic>
    </p:spTree>
    <p:extLst>
      <p:ext uri="{BB962C8B-B14F-4D97-AF65-F5344CB8AC3E}">
        <p14:creationId xmlns:p14="http://schemas.microsoft.com/office/powerpoint/2010/main" val="1316404680"/>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5" ma:contentTypeDescription="Create a new document." ma:contentTypeScope="" ma:versionID="b96b04cdc5a24c8099c011e34168e23a">
  <xsd:schema xmlns:xsd="http://www.w3.org/2001/XMLSchema" xmlns:xs="http://www.w3.org/2001/XMLSchema" xmlns:p="http://schemas.microsoft.com/office/2006/metadata/properties" xmlns:ns1="http://schemas.microsoft.com/sharepoint/v3" targetNamespace="http://schemas.microsoft.com/office/2006/metadata/properties" ma:root="true" ma:fieldsID="5a2934534a101b84ced13955cceec64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7DF92C-BA88-4E07-9DED-50AECC51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E21BA55E-5A15-436E-A8C3-DCB566ECEBCE}">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19957</TotalTime>
  <Words>702</Words>
  <Application>Microsoft Office PowerPoint</Application>
  <PresentationFormat>On-screen Show (4:3)</PresentationFormat>
  <Paragraphs>113</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ヒラギノ角ゴ Pro W3</vt:lpstr>
      <vt:lpstr>Office Theme</vt:lpstr>
      <vt:lpstr>Local Tobacco Control Profiles   Thursday 5th November The webinar will start at 13:00</vt:lpstr>
      <vt:lpstr>Webinar guidance</vt:lpstr>
      <vt:lpstr>This week’s update contained….</vt:lpstr>
      <vt:lpstr>New indicators</vt:lpstr>
      <vt:lpstr>About the NDTMS</vt:lpstr>
      <vt:lpstr>Regional overview</vt:lpstr>
      <vt:lpstr>High prevalence groups</vt:lpstr>
      <vt:lpstr>Smoking prevalence in adults admitted to treatment for all opiates</vt:lpstr>
      <vt:lpstr>Smoking prevalence in adults admitted to treatment for alcohol &amp; non-opiates</vt:lpstr>
      <vt:lpstr>Smoking prevalence in adults admitted to treatment for non-opiates</vt:lpstr>
      <vt:lpstr>Smoking prevalence in adults admitted to treatment for alcohol only</vt:lpstr>
      <vt:lpstr>Trends in smoking prevalence – all substance</vt:lpstr>
      <vt:lpstr>Smoking at time of delivery</vt:lpstr>
      <vt:lpstr>Smoking in pregnancy</vt:lpstr>
      <vt:lpstr>Smoking in early pregnancy</vt:lpstr>
      <vt:lpstr>Smoking Prevalence by housing tenure</vt:lpstr>
      <vt:lpstr>Smoking Prevalence by housing tenure</vt:lpstr>
      <vt:lpstr>Smoking-related deaths</vt:lpstr>
      <vt:lpstr>PowerPoint Presentation</vt:lpstr>
      <vt:lpstr>Wider Impacts of Covid on Health</vt:lpstr>
      <vt:lpstr>WICH tool</vt:lpstr>
      <vt:lpstr>WICH tool</vt:lpstr>
      <vt:lpstr>Questions or feedback on the webinar</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Marie Horton</cp:lastModifiedBy>
  <cp:revision>541</cp:revision>
  <cp:lastPrinted>2017-06-15T08:14:10Z</cp:lastPrinted>
  <dcterms:created xsi:type="dcterms:W3CDTF">2012-10-10T09:02:29Z</dcterms:created>
  <dcterms:modified xsi:type="dcterms:W3CDTF">2020-11-05T10:22:59Z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