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4"/>
  </p:sldMasterIdLst>
  <p:notesMasterIdLst>
    <p:notesMasterId r:id="rId170"/>
  </p:notesMasterIdLst>
  <p:sldIdLst>
    <p:sldId id="261" r:id="rId5"/>
    <p:sldId id="562" r:id="rId6"/>
    <p:sldId id="521" r:id="rId7"/>
    <p:sldId id="357" r:id="rId8"/>
    <p:sldId id="358" r:id="rId9"/>
    <p:sldId id="359" r:id="rId10"/>
    <p:sldId id="522" r:id="rId11"/>
    <p:sldId id="354" r:id="rId12"/>
    <p:sldId id="355" r:id="rId13"/>
    <p:sldId id="356" r:id="rId14"/>
    <p:sldId id="523" r:id="rId15"/>
    <p:sldId id="360" r:id="rId16"/>
    <p:sldId id="361" r:id="rId17"/>
    <p:sldId id="362" r:id="rId18"/>
    <p:sldId id="524" r:id="rId19"/>
    <p:sldId id="366" r:id="rId20"/>
    <p:sldId id="367" r:id="rId21"/>
    <p:sldId id="369" r:id="rId22"/>
    <p:sldId id="525" r:id="rId23"/>
    <p:sldId id="368" r:id="rId24"/>
    <p:sldId id="386" r:id="rId25"/>
    <p:sldId id="374" r:id="rId26"/>
    <p:sldId id="526" r:id="rId27"/>
    <p:sldId id="371" r:id="rId28"/>
    <p:sldId id="372" r:id="rId29"/>
    <p:sldId id="376" r:id="rId30"/>
    <p:sldId id="527" r:id="rId31"/>
    <p:sldId id="375" r:id="rId32"/>
    <p:sldId id="373" r:id="rId33"/>
    <p:sldId id="377" r:id="rId34"/>
    <p:sldId id="528" r:id="rId35"/>
    <p:sldId id="378" r:id="rId36"/>
    <p:sldId id="379" r:id="rId37"/>
    <p:sldId id="387" r:id="rId38"/>
    <p:sldId id="529" r:id="rId39"/>
    <p:sldId id="381" r:id="rId40"/>
    <p:sldId id="380" r:id="rId41"/>
    <p:sldId id="388" r:id="rId42"/>
    <p:sldId id="530" r:id="rId43"/>
    <p:sldId id="389" r:id="rId44"/>
    <p:sldId id="390" r:id="rId45"/>
    <p:sldId id="391" r:id="rId46"/>
    <p:sldId id="531" r:id="rId47"/>
    <p:sldId id="365" r:id="rId48"/>
    <p:sldId id="437" r:id="rId49"/>
    <p:sldId id="438" r:id="rId50"/>
    <p:sldId id="532" r:id="rId51"/>
    <p:sldId id="406" r:id="rId52"/>
    <p:sldId id="440" r:id="rId53"/>
    <p:sldId id="441" r:id="rId54"/>
    <p:sldId id="533" r:id="rId55"/>
    <p:sldId id="407" r:id="rId56"/>
    <p:sldId id="442" r:id="rId57"/>
    <p:sldId id="443" r:id="rId58"/>
    <p:sldId id="534" r:id="rId59"/>
    <p:sldId id="408" r:id="rId60"/>
    <p:sldId id="444" r:id="rId61"/>
    <p:sldId id="535" r:id="rId62"/>
    <p:sldId id="409" r:id="rId63"/>
    <p:sldId id="446" r:id="rId64"/>
    <p:sldId id="536" r:id="rId65"/>
    <p:sldId id="410" r:id="rId66"/>
    <p:sldId id="447" r:id="rId67"/>
    <p:sldId id="537" r:id="rId68"/>
    <p:sldId id="412" r:id="rId69"/>
    <p:sldId id="448" r:id="rId70"/>
    <p:sldId id="538" r:id="rId71"/>
    <p:sldId id="413" r:id="rId72"/>
    <p:sldId id="449" r:id="rId73"/>
    <p:sldId id="450" r:id="rId74"/>
    <p:sldId id="539" r:id="rId75"/>
    <p:sldId id="414" r:id="rId76"/>
    <p:sldId id="491" r:id="rId77"/>
    <p:sldId id="492" r:id="rId78"/>
    <p:sldId id="563" r:id="rId79"/>
    <p:sldId id="540" r:id="rId80"/>
    <p:sldId id="415" r:id="rId81"/>
    <p:sldId id="493" r:id="rId82"/>
    <p:sldId id="494" r:id="rId83"/>
    <p:sldId id="541" r:id="rId84"/>
    <p:sldId id="416" r:id="rId85"/>
    <p:sldId id="472" r:id="rId86"/>
    <p:sldId id="473" r:id="rId87"/>
    <p:sldId id="542" r:id="rId88"/>
    <p:sldId id="417" r:id="rId89"/>
    <p:sldId id="474" r:id="rId90"/>
    <p:sldId id="475" r:id="rId91"/>
    <p:sldId id="543" r:id="rId92"/>
    <p:sldId id="418" r:id="rId93"/>
    <p:sldId id="476" r:id="rId94"/>
    <p:sldId id="477" r:id="rId95"/>
    <p:sldId id="544" r:id="rId96"/>
    <p:sldId id="419" r:id="rId97"/>
    <p:sldId id="495" r:id="rId98"/>
    <p:sldId id="496" r:id="rId99"/>
    <p:sldId id="545" r:id="rId100"/>
    <p:sldId id="420" r:id="rId101"/>
    <p:sldId id="497" r:id="rId102"/>
    <p:sldId id="498" r:id="rId103"/>
    <p:sldId id="546" r:id="rId104"/>
    <p:sldId id="421" r:id="rId105"/>
    <p:sldId id="478" r:id="rId106"/>
    <p:sldId id="479" r:id="rId107"/>
    <p:sldId id="547" r:id="rId108"/>
    <p:sldId id="422" r:id="rId109"/>
    <p:sldId id="480" r:id="rId110"/>
    <p:sldId id="481" r:id="rId111"/>
    <p:sldId id="564" r:id="rId112"/>
    <p:sldId id="548" r:id="rId113"/>
    <p:sldId id="423" r:id="rId114"/>
    <p:sldId id="482" r:id="rId115"/>
    <p:sldId id="483" r:id="rId116"/>
    <p:sldId id="549" r:id="rId117"/>
    <p:sldId id="424" r:id="rId118"/>
    <p:sldId id="499" r:id="rId119"/>
    <p:sldId id="500" r:id="rId120"/>
    <p:sldId id="550" r:id="rId121"/>
    <p:sldId id="425" r:id="rId122"/>
    <p:sldId id="515" r:id="rId123"/>
    <p:sldId id="516" r:id="rId124"/>
    <p:sldId id="551" r:id="rId125"/>
    <p:sldId id="426" r:id="rId126"/>
    <p:sldId id="517" r:id="rId127"/>
    <p:sldId id="518" r:id="rId128"/>
    <p:sldId id="552" r:id="rId129"/>
    <p:sldId id="427" r:id="rId130"/>
    <p:sldId id="501" r:id="rId131"/>
    <p:sldId id="502" r:id="rId132"/>
    <p:sldId id="565" r:id="rId133"/>
    <p:sldId id="553" r:id="rId134"/>
    <p:sldId id="428" r:id="rId135"/>
    <p:sldId id="467" r:id="rId136"/>
    <p:sldId id="468" r:id="rId137"/>
    <p:sldId id="554" r:id="rId138"/>
    <p:sldId id="429" r:id="rId139"/>
    <p:sldId id="519" r:id="rId140"/>
    <p:sldId id="503" r:id="rId141"/>
    <p:sldId id="555" r:id="rId142"/>
    <p:sldId id="430" r:id="rId143"/>
    <p:sldId id="470" r:id="rId144"/>
    <p:sldId id="471" r:id="rId145"/>
    <p:sldId id="556" r:id="rId146"/>
    <p:sldId id="431" r:id="rId147"/>
    <p:sldId id="505" r:id="rId148"/>
    <p:sldId id="506" r:id="rId149"/>
    <p:sldId id="557" r:id="rId150"/>
    <p:sldId id="432" r:id="rId151"/>
    <p:sldId id="507" r:id="rId152"/>
    <p:sldId id="508" r:id="rId153"/>
    <p:sldId id="558" r:id="rId154"/>
    <p:sldId id="433" r:id="rId155"/>
    <p:sldId id="509" r:id="rId156"/>
    <p:sldId id="510" r:id="rId157"/>
    <p:sldId id="559" r:id="rId158"/>
    <p:sldId id="434" r:id="rId159"/>
    <p:sldId id="511" r:id="rId160"/>
    <p:sldId id="512" r:id="rId161"/>
    <p:sldId id="560" r:id="rId162"/>
    <p:sldId id="435" r:id="rId163"/>
    <p:sldId id="489" r:id="rId164"/>
    <p:sldId id="490" r:id="rId165"/>
    <p:sldId id="561" r:id="rId166"/>
    <p:sldId id="436" r:id="rId167"/>
    <p:sldId id="513" r:id="rId168"/>
    <p:sldId id="514" r:id="rId169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9D2"/>
    <a:srgbClr val="00A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707" autoAdjust="0"/>
  </p:normalViewPr>
  <p:slideViewPr>
    <p:cSldViewPr>
      <p:cViewPr varScale="1">
        <p:scale>
          <a:sx n="111" d="100"/>
          <a:sy n="111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49E6C6-4B8F-4672-8CF4-FB16948CBE13}" type="datetimeFigureOut">
              <a:rPr lang="en-US"/>
              <a:pPr>
                <a:defRPr/>
              </a:pPr>
              <a:t>12/21/2016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E0CBF3-2A0A-4409-B599-FEFEAF97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ヒラギノ角ゴ Pro W3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0CBF3-2A0A-4409-B599-FEFEAF974B8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4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133303"/>
            <a:ext cx="9144000" cy="47246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988840"/>
            <a:ext cx="9144000" cy="144463"/>
          </a:xfrm>
          <a:prstGeom prst="rect">
            <a:avLst/>
          </a:prstGeom>
          <a:solidFill>
            <a:srgbClr val="00AE9E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492896"/>
            <a:ext cx="7633648" cy="1724503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6021288"/>
            <a:ext cx="7633648" cy="3383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9" name="Picture 8" descr="\\colhpafil004\Colindale_Data\HQ Group and LARS\Group Data\Design\Branding and logos\PHE logos with strapline\Small without Old French text\PHE small logo for A4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4110" cy="181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308725"/>
            <a:ext cx="9144000" cy="549275"/>
          </a:xfrm>
        </p:spPr>
        <p:txBody>
          <a:bodyPr/>
          <a:lstStyle>
            <a:lvl1pPr>
              <a:defRPr/>
            </a:lvl1pPr>
          </a:lstStyle>
          <a:p>
            <a:pPr marL="531813">
              <a:defRPr/>
            </a:pPr>
            <a:r>
              <a:rPr lang="en-US" dirty="0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173038" indent="0" algn="l">
              <a:defRPr sz="12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title - edit in Header and Footer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7056784" cy="825517"/>
          </a:xfrm>
        </p:spPr>
        <p:txBody>
          <a:bodyPr anchor="t" anchorCtr="0">
            <a:normAutofit/>
          </a:bodyPr>
          <a:lstStyle>
            <a:lvl1pPr>
              <a:defRPr sz="2000" spc="0" baseline="0">
                <a:solidFill>
                  <a:srgbClr val="32B9D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0" y="188640"/>
            <a:ext cx="1504539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3" y="274638"/>
            <a:ext cx="802957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13" y="1600200"/>
            <a:ext cx="8029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</a:t>
            </a:r>
            <a:r>
              <a:rPr lang="en-US" dirty="0" smtClean="0"/>
              <a:t>level</a:t>
            </a:r>
          </a:p>
          <a:p>
            <a:pPr lvl="4"/>
            <a:r>
              <a:rPr lang="en-US" dirty="0" smtClean="0"/>
              <a:t>Fourth </a:t>
            </a:r>
            <a:r>
              <a:rPr lang="en-US" dirty="0"/>
              <a:t>level</a:t>
            </a:r>
          </a:p>
          <a:p>
            <a:pPr lvl="5"/>
            <a:r>
              <a:rPr lang="en-US" dirty="0" smtClean="0"/>
              <a:t>Fifth </a:t>
            </a:r>
            <a:r>
              <a:rPr lang="en-US" dirty="0"/>
              <a:t>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  </a:t>
            </a:r>
            <a:fld id="{45F8D313-CCBE-49D6-A3BC-57B1848DFB52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00113" y="6308725"/>
            <a:ext cx="8064375" cy="549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Presentation title - edit in Header and Footer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50" baseline="0">
          <a:solidFill>
            <a:srgbClr val="32B9D2"/>
          </a:solidFill>
          <a:latin typeface="+mj-lt"/>
          <a:ea typeface="ヒラギノ角ゴ Pro W3" pitchFamily="84" charset="-128"/>
          <a:cs typeface="ヒラギノ角ゴ Pro W3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Font typeface="Arial" pitchFamily="84" charset="0"/>
        <a:defRPr kern="1200" baseline="0">
          <a:solidFill>
            <a:srgbClr val="32B9D2"/>
          </a:solidFill>
          <a:latin typeface="Arial" pitchFamily="34" charset="0"/>
          <a:ea typeface="ヒラギノ角ゴ Pro W3" pitchFamily="84" charset="-128"/>
          <a:cs typeface="ヒラギノ角ゴ Pro W3" pitchFamily="84" charset="-128"/>
        </a:defRPr>
      </a:lvl1pPr>
      <a:lvl2pPr marL="354013" indent="-176213" algn="l" rtl="0" eaLnBrk="0" fontAlgn="base" hangingPunct="0">
        <a:spcBef>
          <a:spcPts val="600"/>
        </a:spcBef>
        <a:spcAft>
          <a:spcPct val="0"/>
        </a:spcAft>
        <a:defRPr kern="1200" baseline="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2pPr>
      <a:lvl3pPr marL="215900" indent="-215900" algn="l" rtl="0" eaLnBrk="0" fontAlgn="base" hangingPunct="0">
        <a:spcBef>
          <a:spcPts val="600"/>
        </a:spcBef>
        <a:spcAft>
          <a:spcPct val="0"/>
        </a:spcAft>
        <a:buFont typeface="Arial" pitchFamily="8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3pPr>
      <a:lvl4pPr marL="625475" indent="-1905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4pPr>
      <a:lvl5pPr marL="1073150" indent="-1778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5pPr>
      <a:lvl6pPr marL="1520825" indent="-187325" algn="l" defTabSz="914400" rtl="0" eaLnBrk="1" latinLnBrk="0" hangingPunct="1">
        <a:spcBef>
          <a:spcPct val="200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W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W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W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W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W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W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WMF"/><Relationship Id="rId4" Type="http://schemas.openxmlformats.org/officeDocument/2006/relationships/image" Target="../media/image8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2</a:t>
            </a:r>
            <a:r>
              <a:rPr lang="en-GB" baseline="30000" dirty="0" smtClean="0"/>
              <a:t>nd</a:t>
            </a:r>
            <a:r>
              <a:rPr lang="en-GB" dirty="0" smtClean="0"/>
              <a:t> Atlas of Variation in NHS Diagnostic Services in England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January</a:t>
            </a:r>
            <a:r>
              <a:rPr lang="en-GB" smtClean="0"/>
              <a:t> 2017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3068960"/>
            <a:ext cx="2483506" cy="357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2: Rate of magnetic </a:t>
            </a:r>
            <a:r>
              <a:rPr lang="en-GB" dirty="0"/>
              <a:t>resonance imaging (MRI) activity per weighted population by CCG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656963" cy="425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6904" y="1324657"/>
            <a:ext cx="3999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7524" y="1047658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4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21899"/>
          <a:stretch/>
        </p:blipFill>
        <p:spPr>
          <a:xfrm>
            <a:off x="4445099" y="990238"/>
            <a:ext cx="4676775" cy="512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23: </a:t>
            </a:r>
            <a:r>
              <a:rPr lang="en-GB" dirty="0"/>
              <a:t>Admission rate for children for upper and/or lower gastro-intestinal endoscopy per population aged 0-17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299100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576099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9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343207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23: </a:t>
            </a:r>
            <a:r>
              <a:rPr lang="en-GB" dirty="0"/>
              <a:t>Admission rate for children for upper and/or lower gastro-intestinal endoscopy per population aged 0-17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99" y="23876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2" y="3261099"/>
            <a:ext cx="8424936" cy="29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299100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576099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3709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23: </a:t>
            </a:r>
            <a:r>
              <a:rPr lang="en-GB" dirty="0"/>
              <a:t>Admission rate for children for upper and/or lower gastro-intestinal endoscopy per population aged 0-17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73532"/>
            <a:ext cx="7704856" cy="408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299100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576099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3709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24: </a:t>
            </a:r>
            <a:r>
              <a:rPr lang="en-GB" dirty="0"/>
              <a:t>Rate of audiology assessments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8238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5938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56867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7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r="21289"/>
          <a:stretch/>
        </p:blipFill>
        <p:spPr>
          <a:xfrm>
            <a:off x="4283968" y="1220886"/>
            <a:ext cx="4524376" cy="5100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642" y="346055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24: </a:t>
            </a:r>
            <a:r>
              <a:rPr lang="en-GB" dirty="0"/>
              <a:t>Rate of audiology assessments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50" y="2420888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7776864" cy="274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238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5938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23708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24: </a:t>
            </a:r>
            <a:r>
              <a:rPr lang="en-GB" dirty="0"/>
              <a:t>Rate of audiology assessments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16832"/>
            <a:ext cx="7829791" cy="421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238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5938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</a:t>
            </a:r>
            <a:r>
              <a:rPr lang="en-GB" sz="1100" dirty="0">
                <a:solidFill>
                  <a:srgbClr val="32B9D2"/>
                </a:solidFill>
              </a:rPr>
              <a:t>: REQUIRES LOCAL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23708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Physiological Services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1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25</a:t>
            </a:r>
            <a:r>
              <a:rPr lang="en-GB" dirty="0"/>
              <a:t>: Rate of diagnostic sleep studies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4826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2526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3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0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3162" r="23981"/>
          <a:stretch/>
        </p:blipFill>
        <p:spPr>
          <a:xfrm>
            <a:off x="4166992" y="1325266"/>
            <a:ext cx="4486275" cy="5004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341302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25</a:t>
            </a:r>
            <a:r>
              <a:rPr lang="en-GB" dirty="0"/>
              <a:t>: Rate of diagnostic sleep studies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2" y="2490001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32306"/>
            <a:ext cx="8105899" cy="281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4826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2526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25</a:t>
            </a:r>
            <a:r>
              <a:rPr lang="en-GB" dirty="0"/>
              <a:t>: Rate of diagnostic sleep studies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" y="2116198"/>
            <a:ext cx="7648823" cy="411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7524" y="104826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6904" y="132526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26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r="21120"/>
          <a:stretch/>
        </p:blipFill>
        <p:spPr>
          <a:xfrm>
            <a:off x="4205731" y="933895"/>
            <a:ext cx="4819650" cy="5396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26</a:t>
            </a:r>
            <a:r>
              <a:rPr lang="en-GB" dirty="0"/>
              <a:t>: Percentage of patients with COPD with a record of FEV1 in the previous 12 </a:t>
            </a:r>
            <a:r>
              <a:rPr lang="en-GB" dirty="0" smtClean="0"/>
              <a:t>months by </a:t>
            </a:r>
            <a:r>
              <a:rPr lang="en-GB" dirty="0"/>
              <a:t>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5544" y="105288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94924" y="1329879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3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3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1271" y="340925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26</a:t>
            </a:r>
            <a:r>
              <a:rPr lang="en-GB" dirty="0"/>
              <a:t>: Percentage of patients with COPD with a record of FEV1 in the previous 12 </a:t>
            </a:r>
            <a:r>
              <a:rPr lang="en-GB" dirty="0" smtClean="0"/>
              <a:t>months </a:t>
            </a:r>
            <a:r>
              <a:rPr lang="en-GB" dirty="0"/>
              <a:t>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16051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7" y="3152651"/>
            <a:ext cx="8289160" cy="294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95544" y="105288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94924" y="1329879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26</a:t>
            </a:r>
            <a:r>
              <a:rPr lang="en-GB" dirty="0"/>
              <a:t>: Percentage of patients with COPD with a record of FEV1 in the previous 12 </a:t>
            </a:r>
            <a:r>
              <a:rPr lang="en-GB" dirty="0" smtClean="0"/>
              <a:t>months </a:t>
            </a:r>
            <a:r>
              <a:rPr lang="en-GB" dirty="0"/>
              <a:t>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611293"/>
            <a:ext cx="4968553" cy="464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95544" y="105288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94924" y="1329879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27</a:t>
            </a:r>
            <a:r>
              <a:rPr lang="en-GB" dirty="0"/>
              <a:t>: Rate of urodynamic (pressures and flows) tests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78214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55213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3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1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r="22443"/>
          <a:stretch/>
        </p:blipFill>
        <p:spPr>
          <a:xfrm>
            <a:off x="4140302" y="1078214"/>
            <a:ext cx="4610100" cy="5206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6000" y="340925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27: </a:t>
            </a:r>
            <a:r>
              <a:rPr lang="en-GB" dirty="0"/>
              <a:t>Rate of urodynamic (pressures and flows) tests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4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0700"/>
            <a:ext cx="8213140" cy="29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78214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55213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</a:t>
            </a:r>
            <a:r>
              <a:rPr lang="en-GB" dirty="0" smtClean="0"/>
              <a:t>3</a:t>
            </a:r>
            <a:r>
              <a:rPr lang="en-GB" dirty="0"/>
              <a:t>: </a:t>
            </a:r>
            <a:r>
              <a:rPr lang="en-US" dirty="0"/>
              <a:t>Rate of non-obstetric ultrasound activity per weighted population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67074" y="1095281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66454" y="137228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358" y="3198167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472955" cy="203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t="-1" r="24121" b="-1"/>
          <a:stretch/>
        </p:blipFill>
        <p:spPr>
          <a:xfrm>
            <a:off x="4283968" y="1015361"/>
            <a:ext cx="4495365" cy="49811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27: </a:t>
            </a:r>
            <a:r>
              <a:rPr lang="en-GB" dirty="0"/>
              <a:t>Rate of urodynamic (pressures and flows) tests undertaken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84038"/>
            <a:ext cx="7281288" cy="405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78214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55213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r="20889"/>
          <a:stretch/>
        </p:blipFill>
        <p:spPr>
          <a:xfrm>
            <a:off x="4058108" y="1051261"/>
            <a:ext cx="4837943" cy="532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28: </a:t>
            </a:r>
            <a:r>
              <a:rPr lang="en-GB" dirty="0"/>
              <a:t>Rate of echocardiography activity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83656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60655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33625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0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1271" y="340925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28: </a:t>
            </a:r>
            <a:r>
              <a:rPr lang="en-GB" dirty="0"/>
              <a:t>Rate of echocardiography activity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6929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5894"/>
            <a:ext cx="8464803" cy="30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3656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60655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28: </a:t>
            </a:r>
            <a:r>
              <a:rPr lang="en-GB" dirty="0"/>
              <a:t>Rate of echocardiography activity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34369"/>
            <a:ext cx="6867500" cy="37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7524" y="1083656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6904" y="1360655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29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2101"/>
          <a:stretch/>
        </p:blipFill>
        <p:spPr>
          <a:xfrm>
            <a:off x="4172030" y="1204619"/>
            <a:ext cx="4610100" cy="5158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29</a:t>
            </a:r>
            <a:r>
              <a:rPr lang="en-GB" dirty="0"/>
              <a:t>: Rate of peripheral neurophysiology tests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8365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39278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6450" y="3501008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9" cy="20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3834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29</a:t>
            </a:r>
            <a:r>
              <a:rPr lang="en-GB" dirty="0"/>
              <a:t>: Rate of peripheral neurophysiology tests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8719450" cy="30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365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29</a:t>
            </a:r>
            <a:r>
              <a:rPr lang="en-GB" dirty="0"/>
              <a:t>: Rate of peripheral neurophysiology tests undertaken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30946"/>
            <a:ext cx="7848872" cy="433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3657"/>
            <a:ext cx="386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January-March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Screening Services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4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3: </a:t>
            </a:r>
            <a:r>
              <a:rPr lang="en-US" dirty="0"/>
              <a:t>Rate of non-obstetric ultrasound activity per weighted population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67074" y="1095281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66454" y="137228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7" y="2924944"/>
            <a:ext cx="8568952" cy="308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07" y="2216919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8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30</a:t>
            </a:r>
            <a:r>
              <a:rPr lang="en-GB" dirty="0"/>
              <a:t>: Percentage coverage for initial screening tests for men aged 65 years </a:t>
            </a:r>
            <a:r>
              <a:rPr lang="en-GB" dirty="0" smtClean="0"/>
              <a:t>in </a:t>
            </a:r>
            <a:r>
              <a:rPr lang="en-GB" dirty="0"/>
              <a:t>the NHS abdominal aortic aneurysm (AAA) screening programme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29910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576099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3" y="2314575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57749" y="3470895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17657"/>
          <a:stretch/>
        </p:blipFill>
        <p:spPr>
          <a:xfrm>
            <a:off x="4248150" y="1140507"/>
            <a:ext cx="4895850" cy="49685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662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30</a:t>
            </a:r>
            <a:r>
              <a:rPr lang="en-GB" dirty="0"/>
              <a:t>: Percentage coverage for initial screening tests for men aged 65 years </a:t>
            </a:r>
            <a:r>
              <a:rPr lang="en-GB" dirty="0" smtClean="0"/>
              <a:t>in </a:t>
            </a:r>
            <a:r>
              <a:rPr lang="en-GB" dirty="0"/>
              <a:t>the NHS abdominal aortic aneurysm (AAA) screening programme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79" y="2314575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1999"/>
            <a:ext cx="8311925" cy="29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29910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576099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30</a:t>
            </a:r>
            <a:r>
              <a:rPr lang="en-GB" dirty="0"/>
              <a:t>: Percentage coverage for initial screening tests for men aged 65 years </a:t>
            </a:r>
            <a:r>
              <a:rPr lang="en-GB" dirty="0" smtClean="0"/>
              <a:t>in </a:t>
            </a:r>
            <a:r>
              <a:rPr lang="en-GB" dirty="0"/>
              <a:t>the NHS abdominal aortic aneurysm (AAA) screening programme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34" y="1698018"/>
            <a:ext cx="4848002" cy="455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299100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576099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31</a:t>
            </a:r>
            <a:r>
              <a:rPr lang="en-GB" dirty="0"/>
              <a:t>: Percentage of eligible people aged 60-74 years with a screening test result recorded in the previous 2.5 years from the NHS bowel cancer screening programme (NHS BCSP)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1029" y="1653232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40409" y="1930231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8" y="256490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1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5" r="19343"/>
          <a:stretch/>
        </p:blipFill>
        <p:spPr>
          <a:xfrm>
            <a:off x="4324350" y="1412776"/>
            <a:ext cx="4133850" cy="4972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6927" y="347089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662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31</a:t>
            </a:r>
            <a:r>
              <a:rPr lang="en-GB" dirty="0"/>
              <a:t>: Percentage of eligible people aged 60-74 years with a screening test result recorded in the previous 2.5 years from the NHS bowel cancer screening programme (NHS BCSP)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62" y="2502376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2" y="3356992"/>
            <a:ext cx="8171032" cy="28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1029" y="1653232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40409" y="1930231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31</a:t>
            </a:r>
            <a:r>
              <a:rPr lang="en-GB" dirty="0"/>
              <a:t>: Percentage of eligible people aged 60-74 years with a screening test result recorded in the previous 2.5 years from the NHS bowel cancer screening programme (NHS BCSP)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36084"/>
            <a:ext cx="3456384" cy="434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1029" y="1653232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40409" y="1930231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2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32</a:t>
            </a:r>
            <a:r>
              <a:rPr lang="en-GB" dirty="0"/>
              <a:t>: Percentage of eligible women aged 53-70 years screened adequately within the previous three years in the NHS breast screening programme (NHS BSP)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3" y="1623223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3" y="1900222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2" y="2321317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3993" y="347089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r="16160"/>
          <a:stretch/>
        </p:blipFill>
        <p:spPr>
          <a:xfrm>
            <a:off x="4171951" y="1319028"/>
            <a:ext cx="4610100" cy="50690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662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3: </a:t>
            </a:r>
            <a:r>
              <a:rPr lang="en-US" dirty="0"/>
              <a:t>Rate of non-obstetric ultrasound activity per weighted population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7576"/>
            <a:ext cx="8025433" cy="449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7074" y="1095281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6454" y="137228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32</a:t>
            </a:r>
            <a:r>
              <a:rPr lang="en-GB" dirty="0"/>
              <a:t>: Percentage of eligible women aged 53-70 years screened adequately within the previous three years in the NHS breast screening programme (NHS BSP)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5705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93654"/>
            <a:ext cx="8751272" cy="31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57523" y="1623223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6903" y="1900222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32</a:t>
            </a:r>
            <a:r>
              <a:rPr lang="en-GB" dirty="0"/>
              <a:t>: Percentage of eligible women aged 53-70 years screened adequately within the previous three years in the NHS breast screening programme (NHS BSP) by upper-tier local </a:t>
            </a:r>
            <a:r>
              <a:rPr lang="en-GB" dirty="0" smtClean="0"/>
              <a:t>authority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1"/>
            <a:ext cx="5402327" cy="428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57523" y="1623223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6903" y="1900222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33</a:t>
            </a:r>
            <a:r>
              <a:rPr lang="en-GB" dirty="0"/>
              <a:t>: Percentage of eligible women aged 25-64 years screened adequately in the NHS cervical screening programme (NHS CSP) by upper-tier local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3" y="1376045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3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9" y="2191653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1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r="20749"/>
          <a:stretch/>
        </p:blipFill>
        <p:spPr>
          <a:xfrm>
            <a:off x="4499992" y="1268761"/>
            <a:ext cx="4257675" cy="50405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9620" y="346814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125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33</a:t>
            </a:r>
            <a:r>
              <a:rPr lang="en-GB" dirty="0"/>
              <a:t>: Percentage of eligible women aged 25-64 years screened adequately in the NHS cervical screening programme (NHS CSP) by upper-tier local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888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1" y="3140968"/>
            <a:ext cx="8373763" cy="29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3" y="1376045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3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33</a:t>
            </a:r>
            <a:r>
              <a:rPr lang="en-GB" dirty="0"/>
              <a:t>: Percentage of eligible women aged 25-64 years screened adequately in the NHS cervical screening programme (NHS CSP) by upper-tier local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76661"/>
            <a:ext cx="5377134" cy="4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3" y="1376045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At 31 March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3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sz="2000" dirty="0" smtClean="0"/>
              <a:t>Map 34: </a:t>
            </a:r>
            <a:r>
              <a:rPr lang="en-US" sz="2000" dirty="0"/>
              <a:t>Percentage of babies eligible for testing in the NHS newborn blood spot (NBS) screening programme who had a conclusive result recorded on the Child Health Information System (CHIS) within an effective timeframe by CCG</a:t>
            </a:r>
            <a:br>
              <a:rPr lang="en-US" sz="2000" dirty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663471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940470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753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9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22548"/>
          <a:stretch/>
        </p:blipFill>
        <p:spPr>
          <a:xfrm>
            <a:off x="4829175" y="1486510"/>
            <a:ext cx="4314825" cy="4813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7749" y="346753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125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sz="2000" dirty="0" smtClean="0"/>
              <a:t>Column Chart 34: </a:t>
            </a:r>
            <a:r>
              <a:rPr lang="en-US" sz="2000" dirty="0"/>
              <a:t>Percentage of babies eligible for testing in the NHS newborn blood spot (NBS) screening programme who had a conclusive result recorded on the Child Health Information System (CHIS) within an effective timeframe by CCG</a:t>
            </a:r>
            <a:br>
              <a:rPr lang="en-US" sz="2000" dirty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23" y="208698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7" y="3204737"/>
            <a:ext cx="8543049" cy="29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895239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2172238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sz="2000" dirty="0" smtClean="0"/>
              <a:t>Box Plot 34: </a:t>
            </a:r>
            <a:r>
              <a:rPr lang="en-US" sz="2000" dirty="0"/>
              <a:t>Percentage of babies eligible for testing in the NHS newborn blood spot (NBS) screening programme who had a conclusive result recorded on the Child Health Information System (CHIS) within an effective timeframe by CCG</a:t>
            </a:r>
            <a:br>
              <a:rPr lang="en-US" sz="2000" dirty="0"/>
            </a:b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41" y="1700808"/>
            <a:ext cx="6209394" cy="44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954" y="2263635"/>
            <a:ext cx="240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334" y="2540634"/>
            <a:ext cx="29075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7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4a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5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35</a:t>
            </a:r>
            <a:r>
              <a:rPr lang="en-GB" dirty="0"/>
              <a:t>: Percentage of babies who required a repeat test due to an avoidable failure in the sampling process during the NHS </a:t>
            </a:r>
            <a:r>
              <a:rPr lang="en-GB" dirty="0" err="1"/>
              <a:t>newborn</a:t>
            </a:r>
            <a:r>
              <a:rPr lang="en-GB" dirty="0"/>
              <a:t> blood spot (NBS) screening programme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530428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807427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7" y="256490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5616" y="349200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5853"/>
          <a:stretch/>
        </p:blipFill>
        <p:spPr>
          <a:xfrm>
            <a:off x="4456495" y="1339838"/>
            <a:ext cx="4572000" cy="4738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125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35</a:t>
            </a:r>
            <a:r>
              <a:rPr lang="en-GB" dirty="0"/>
              <a:t>: Percentage of babies who required a repeat test due to an avoidable failure in the sampling process during the NHS </a:t>
            </a:r>
            <a:r>
              <a:rPr lang="en-GB" dirty="0" err="1"/>
              <a:t>newborn</a:t>
            </a:r>
            <a:r>
              <a:rPr lang="en-GB" dirty="0"/>
              <a:t> blood spot (NBS) screening programme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71725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530428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807427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174664"/>
            <a:ext cx="8424937" cy="297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35</a:t>
            </a:r>
            <a:r>
              <a:rPr lang="en-GB" dirty="0"/>
              <a:t>: Percentage of babies who required a repeat test due to an avoidable failure in the sampling process during the NHS </a:t>
            </a:r>
            <a:r>
              <a:rPr lang="en-GB" dirty="0" err="1"/>
              <a:t>newborn</a:t>
            </a:r>
            <a:r>
              <a:rPr lang="en-GB" dirty="0"/>
              <a:t> blood spot (NBS) screening programme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6242088" cy="444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316" y="1652420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17696" y="1929419"/>
            <a:ext cx="2670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36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6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36</a:t>
            </a:r>
            <a:r>
              <a:rPr lang="en-GB" dirty="0"/>
              <a:t>: </a:t>
            </a:r>
            <a:r>
              <a:rPr lang="en-US" dirty="0"/>
              <a:t>Percentage of referred babies who had an audiological assessment within four weeks of the decision to refer or by 44 weeks’ gestational age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653044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6000" y="3464123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r="20777"/>
          <a:stretch/>
        </p:blipFill>
        <p:spPr>
          <a:xfrm>
            <a:off x="4524375" y="1249258"/>
            <a:ext cx="4391025" cy="4985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125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36</a:t>
            </a:r>
            <a:r>
              <a:rPr lang="en-GB" dirty="0"/>
              <a:t>: </a:t>
            </a:r>
            <a:r>
              <a:rPr lang="en-US" dirty="0"/>
              <a:t>Percentage of referred babies who had an audiological assessment within four weeks of the decision to refer or by 44 weeks’ gestational age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40" y="234888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21483"/>
            <a:ext cx="8271470" cy="291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653044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36</a:t>
            </a:r>
            <a:r>
              <a:rPr lang="en-GB" dirty="0"/>
              <a:t>: </a:t>
            </a:r>
            <a:r>
              <a:rPr lang="en-US" dirty="0"/>
              <a:t>Percentage of referred babies who had an audiological assessment within four weeks of the decision to refer or by 44 weeks’ gestational age by 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36608"/>
            <a:ext cx="5184576" cy="46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156" y="180080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077805"/>
            <a:ext cx="3600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37: Percentage of women tested in the NHS antenatal sickle cell and thalassaemia screening programme with a conclusive result by 10 weeks’ gestation by NHS Trust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61659" y="1376045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61039" y="1653044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6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5820" r="15640"/>
          <a:stretch/>
        </p:blipFill>
        <p:spPr>
          <a:xfrm>
            <a:off x="4067944" y="1636459"/>
            <a:ext cx="4605139" cy="4575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342900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7714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0" r="22708"/>
          <a:stretch/>
        </p:blipFill>
        <p:spPr>
          <a:xfrm>
            <a:off x="4257675" y="836712"/>
            <a:ext cx="4619626" cy="5694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4a</a:t>
            </a:r>
            <a:r>
              <a:rPr lang="en-GB" dirty="0"/>
              <a:t>: Median time (minutes) from arrival at hospital to brain imaging for stroke patients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8" y="2298167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027218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5105" y="353026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7320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37: Percentage of women tested in the NHS antenatal sickle cell and thalassaemia screening programme with a conclusive result by 10 weeks’ gestation by NHS Trust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82" y="2060848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8283"/>
            <a:ext cx="8700595" cy="302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1659" y="1376045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1039" y="1653044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37: Percentage of women tested in the NHS antenatal sickle cell and thalassaemia screening programme with a conclusive result by 10 weeks’ gestation by NHS Trust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18177"/>
            <a:ext cx="7848872" cy="41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1659" y="1376045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1039" y="1653044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38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2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38</a:t>
            </a:r>
            <a:r>
              <a:rPr lang="en-GB" dirty="0"/>
              <a:t>: Percentage of samples in the NHS antenatal sickle cell and thalassaemia screening programme submitted to the laboratory with a completed family origin questionnaire (FOQ)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61594" y="1712493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60974" y="1989492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3" y="252900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5616" y="3458617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3596"/>
          <a:stretch/>
        </p:blipFill>
        <p:spPr>
          <a:xfrm>
            <a:off x="4257675" y="1756791"/>
            <a:ext cx="4286250" cy="43886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7714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38</a:t>
            </a:r>
            <a:r>
              <a:rPr lang="en-GB" dirty="0"/>
              <a:t>: Percentage of samples in the NHS antenatal sickle cell and thalassaemia screening programme submitted to the laboratory with a completed family origin questionnaire (FOQ)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224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1594" y="1712493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0974" y="1989492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5056"/>
            <a:ext cx="8645573" cy="301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3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38</a:t>
            </a:r>
            <a:r>
              <a:rPr lang="en-GB" dirty="0"/>
              <a:t>: Percentage of samples in the NHS antenatal sickle cell and thalassaemia screening programme submitted to the laboratory with a completed family origin questionnaire (FOQ) by </a:t>
            </a:r>
            <a:r>
              <a:rPr lang="en-GB" dirty="0" smtClean="0"/>
              <a:t>maternity service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72313"/>
            <a:ext cx="6588224" cy="368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1594" y="1712493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July-September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0974" y="1989492"/>
            <a:ext cx="4336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4: Ensuring that people have a positive experience of care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4a</a:t>
            </a:r>
            <a:r>
              <a:rPr lang="en-GB" dirty="0"/>
              <a:t>: Median time (minutes) from arrival at hospital to brain imaging for stroke patients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5699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0" y="3356992"/>
            <a:ext cx="7991042" cy="28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4a</a:t>
            </a:r>
            <a:r>
              <a:rPr lang="en-GB" dirty="0"/>
              <a:t>: Median time (minutes) from arrival at hospital to brain imaging for stroke patients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2191653"/>
            <a:ext cx="7388196" cy="39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4b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Imaging Services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0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4b: </a:t>
            </a:r>
            <a:r>
              <a:rPr lang="en-GB" dirty="0"/>
              <a:t>Median time (minutes) from arrival at hospital to brain imaging for stroke patients by </a:t>
            </a:r>
            <a:r>
              <a:rPr lang="en-GB" dirty="0" smtClean="0"/>
              <a:t>stroke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2" y="2270224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4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13960"/>
          <a:stretch/>
        </p:blipFill>
        <p:spPr>
          <a:xfrm>
            <a:off x="4027825" y="1340768"/>
            <a:ext cx="4842432" cy="4834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9011" y="3140968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22230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4b: </a:t>
            </a:r>
            <a:r>
              <a:rPr lang="en-GB" dirty="0"/>
              <a:t>Median time (minutes) from arrival at hospital to brain imaging for stroke patients by </a:t>
            </a:r>
            <a:r>
              <a:rPr lang="en-GB" dirty="0" smtClean="0"/>
              <a:t>stroke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32360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804076" cy="310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4b: </a:t>
            </a:r>
            <a:r>
              <a:rPr lang="en-GB" dirty="0"/>
              <a:t>Median time (minutes) from arrival at hospital to brain imaging for stroke patients by </a:t>
            </a:r>
            <a:r>
              <a:rPr lang="en-GB" dirty="0" smtClean="0"/>
              <a:t>stroke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5" y="2191653"/>
            <a:ext cx="7537251" cy="403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9485" y="106376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65" y="134076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5a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5a</a:t>
            </a:r>
            <a:r>
              <a:rPr lang="en-GB" dirty="0"/>
              <a:t>: Percentage of stroke patients undergoing brain imaging within </a:t>
            </a:r>
            <a:r>
              <a:rPr lang="en-GB" dirty="0" smtClean="0"/>
              <a:t>one </a:t>
            </a:r>
            <a:r>
              <a:rPr lang="en-GB" dirty="0"/>
              <a:t>hour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0" cy="2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r="21709"/>
          <a:stretch/>
        </p:blipFill>
        <p:spPr>
          <a:xfrm>
            <a:off x="4126501" y="1230254"/>
            <a:ext cx="4438650" cy="507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2646" y="3347119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895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5a</a:t>
            </a:r>
            <a:r>
              <a:rPr lang="en-GB" dirty="0"/>
              <a:t>: Percentage of stroke patients undergoing brain imaging within </a:t>
            </a:r>
            <a:r>
              <a:rPr lang="en-GB" dirty="0" smtClean="0"/>
              <a:t>one </a:t>
            </a:r>
            <a:r>
              <a:rPr lang="en-GB" dirty="0"/>
              <a:t>hour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87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6963"/>
            <a:ext cx="8349810" cy="297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5a: </a:t>
            </a:r>
            <a:r>
              <a:rPr lang="en-GB" dirty="0"/>
              <a:t>Percentage of stroke patients undergoing brain imaging within </a:t>
            </a:r>
            <a:r>
              <a:rPr lang="en-GB" dirty="0" smtClean="0"/>
              <a:t>one </a:t>
            </a:r>
            <a:r>
              <a:rPr lang="en-GB" dirty="0"/>
              <a:t>hour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0321"/>
            <a:ext cx="7632848" cy="406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5b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5b: </a:t>
            </a:r>
            <a:r>
              <a:rPr lang="en-GB" dirty="0"/>
              <a:t>Percentage of stroke patients undergoing brain imaging within </a:t>
            </a:r>
            <a:r>
              <a:rPr lang="en-GB" dirty="0" smtClean="0"/>
              <a:t>one </a:t>
            </a:r>
            <a:r>
              <a:rPr lang="en-GB" dirty="0"/>
              <a:t>hour 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3" y="2367310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4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15651"/>
          <a:stretch/>
        </p:blipFill>
        <p:spPr>
          <a:xfrm>
            <a:off x="4124325" y="1168626"/>
            <a:ext cx="4829176" cy="4933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0068" y="329485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29535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5b</a:t>
            </a:r>
            <a:r>
              <a:rPr lang="en-GB" dirty="0"/>
              <a:t>: Percentage of stroke patients undergoing brain imaging within </a:t>
            </a:r>
            <a:r>
              <a:rPr lang="en-GB" dirty="0" smtClean="0"/>
              <a:t>one hour </a:t>
            </a:r>
            <a:r>
              <a:rPr lang="en-GB" dirty="0"/>
              <a:t>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179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7996"/>
            <a:ext cx="8208846" cy="29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348966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245" y="1625965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5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5b</a:t>
            </a:r>
            <a:r>
              <a:rPr lang="en-GB" dirty="0"/>
              <a:t>: Percentage of stroke patients undergoing brain imaging within 1 hour 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6986"/>
            <a:ext cx="7740352" cy="40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6a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6a</a:t>
            </a:r>
            <a:r>
              <a:rPr lang="en-GB" dirty="0"/>
              <a:t>: Percentage of stroke patients undergoing brain imaging within 12 hours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7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20402"/>
          <a:stretch/>
        </p:blipFill>
        <p:spPr>
          <a:xfrm>
            <a:off x="4181475" y="1124744"/>
            <a:ext cx="4657725" cy="5250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0068" y="329485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0407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6a</a:t>
            </a:r>
            <a:r>
              <a:rPr lang="en-GB" dirty="0"/>
              <a:t>: Percentage of stroke patients undergoing brain imaging within 12 hours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61297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" y="3140968"/>
            <a:ext cx="8806110" cy="30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8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6a</a:t>
            </a:r>
            <a:r>
              <a:rPr lang="en-GB" dirty="0"/>
              <a:t>: Percentage of stroke patients undergoing brain imaging within 12 hours of arrival at hospital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0" y="2170321"/>
            <a:ext cx="7481642" cy="41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6b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4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6b: </a:t>
            </a:r>
            <a:r>
              <a:rPr lang="en-GB" dirty="0"/>
              <a:t>Percentage </a:t>
            </a:r>
            <a:r>
              <a:rPr lang="en-GB" dirty="0" smtClean="0"/>
              <a:t>of </a:t>
            </a:r>
            <a:r>
              <a:rPr lang="en-GB" dirty="0"/>
              <a:t>stroke patients undergoing brain imaging within 12 hours 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4" y="2276872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50068" y="329485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r="15625"/>
          <a:stretch/>
        </p:blipFill>
        <p:spPr>
          <a:xfrm>
            <a:off x="4289895" y="1242459"/>
            <a:ext cx="4695825" cy="48354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26519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6b: </a:t>
            </a:r>
            <a:r>
              <a:rPr lang="en-GB" dirty="0"/>
              <a:t>Percentage  of stroke patients undergoing brain imaging within 12 hours 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65757"/>
            <a:ext cx="2377541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8635690" cy="300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318339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8245" y="1595338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6b: </a:t>
            </a:r>
            <a:r>
              <a:rPr lang="en-GB" dirty="0"/>
              <a:t>Percentage  of stroke patients undergoing brain imaging within 12 hours of arrival at hospital by stroke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54818"/>
            <a:ext cx="7377909" cy="39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65" y="1045184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October-December 2015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245" y="1322183"/>
            <a:ext cx="46201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3: Helping people to recover from episodes of ill </a:t>
            </a:r>
          </a:p>
          <a:p>
            <a:r>
              <a:rPr lang="en-GB" sz="1100" dirty="0">
                <a:solidFill>
                  <a:srgbClr val="32B9D2"/>
                </a:solidFill>
              </a:rPr>
              <a:t>health or following injury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sz="2000" dirty="0"/>
              <a:t>Map </a:t>
            </a:r>
            <a:r>
              <a:rPr lang="en-GB" sz="2000" dirty="0" smtClean="0"/>
              <a:t>1: </a:t>
            </a:r>
            <a:r>
              <a:rPr lang="en-GB" sz="2000" dirty="0"/>
              <a:t>Rate of computed axial tomography (CT) activity per weighted </a:t>
            </a:r>
            <a:r>
              <a:rPr lang="en-GB" sz="2000" spc="0" dirty="0"/>
              <a:t>population</a:t>
            </a:r>
            <a:r>
              <a:rPr lang="en-GB" sz="2000" dirty="0"/>
              <a:t>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82787" y="1063769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82167" y="1340768"/>
            <a:ext cx="4241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Domain 1: Preventing people from dying prematurely</a:t>
            </a:r>
          </a:p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OPTIMUM VALUE: REQUIRES LOCAL INTERPRETATION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6849" y="3352799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50" y="3505944"/>
            <a:ext cx="3474825" cy="203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t="4756" r="21865"/>
          <a:stretch/>
        </p:blipFill>
        <p:spPr>
          <a:xfrm>
            <a:off x="4003164" y="1274436"/>
            <a:ext cx="4768718" cy="4772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6" y="198884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7: Median time (minutes) to head computed axial tomography (CT) for patients admitted directly to hospital meeting NICE head injury guidelines by NHS Trust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9485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65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4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3434"/>
          <a:stretch/>
        </p:blipFill>
        <p:spPr>
          <a:xfrm>
            <a:off x="4533901" y="1514544"/>
            <a:ext cx="4438650" cy="448471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23703"/>
            <a:ext cx="24288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50068" y="329485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0989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7: Median time (minutes) to head computed axial tomography (CT) for patients admitted directly to hospital meeting NICE head injury guidelines by NHS Trust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333656" cy="293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88282"/>
            <a:ext cx="24288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9485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65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117926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7: Median time (minutes) to head computed axial tomography (CT) for patients admitted directly to hospital meeting NICE head injury guidelines by NHS Trust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247" y="1607712"/>
            <a:ext cx="5090792" cy="455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156" y="1500802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1777801"/>
            <a:ext cx="26997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</a:t>
            </a:r>
            <a:r>
              <a:rPr lang="en-GB" sz="1100" dirty="0" smtClean="0">
                <a:solidFill>
                  <a:srgbClr val="32B9D2"/>
                </a:solidFill>
              </a:rPr>
              <a:t>dying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 </a:t>
            </a:r>
            <a:r>
              <a:rPr lang="en-GB" sz="1100" dirty="0">
                <a:solidFill>
                  <a:srgbClr val="32B9D2"/>
                </a:solidFill>
              </a:rPr>
              <a:t>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8</a:t>
            </a:r>
            <a:r>
              <a:rPr lang="en-GB" dirty="0" smtClean="0"/>
              <a:t>: </a:t>
            </a:r>
            <a:r>
              <a:rPr lang="en-GB" dirty="0"/>
              <a:t>Median time (minutes) to pelvic computed axial tomography (CT) for patients admitted directly to </a:t>
            </a:r>
            <a:r>
              <a:rPr lang="en-GB" dirty="0" smtClean="0"/>
              <a:t>hospital </a:t>
            </a:r>
            <a:r>
              <a:rPr lang="en-GB" dirty="0"/>
              <a:t>with pelvic </a:t>
            </a:r>
            <a:r>
              <a:rPr lang="en-GB" dirty="0" smtClean="0"/>
              <a:t>injury </a:t>
            </a:r>
            <a:r>
              <a:rPr lang="en-GB" dirty="0"/>
              <a:t>by NHS Trust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2151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21531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8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2800767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14402"/>
          <a:stretch/>
        </p:blipFill>
        <p:spPr>
          <a:xfrm>
            <a:off x="3810000" y="1340769"/>
            <a:ext cx="4610100" cy="4782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5795" y="341336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6274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8</a:t>
            </a:r>
            <a:r>
              <a:rPr lang="en-GB" dirty="0" smtClean="0"/>
              <a:t>: </a:t>
            </a:r>
            <a:r>
              <a:rPr lang="en-GB" dirty="0"/>
              <a:t>Median time (minutes) to pelvic computed axial tomography (CT) for patients admitted directly to </a:t>
            </a:r>
            <a:r>
              <a:rPr lang="en-GB" dirty="0" smtClean="0"/>
              <a:t>hospital </a:t>
            </a:r>
            <a:r>
              <a:rPr lang="en-GB" dirty="0"/>
              <a:t>with pelvic </a:t>
            </a:r>
            <a:r>
              <a:rPr lang="en-GB" dirty="0" smtClean="0"/>
              <a:t>injury </a:t>
            </a:r>
            <a:r>
              <a:rPr lang="en-GB" dirty="0"/>
              <a:t>by NHS Trust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02299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2299"/>
            <a:ext cx="8640960" cy="294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22151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21531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8</a:t>
            </a:r>
            <a:r>
              <a:rPr lang="en-GB" dirty="0" smtClean="0"/>
              <a:t>: </a:t>
            </a:r>
            <a:r>
              <a:rPr lang="en-GB" dirty="0"/>
              <a:t>Median time (minutes) to pelvic computed axial tomography (CT) for patients admitted directly to </a:t>
            </a:r>
            <a:r>
              <a:rPr lang="en-GB" dirty="0" smtClean="0"/>
              <a:t>hospital </a:t>
            </a:r>
            <a:r>
              <a:rPr lang="en-GB" dirty="0"/>
              <a:t>with pelvic </a:t>
            </a:r>
            <a:r>
              <a:rPr lang="en-GB" dirty="0" smtClean="0"/>
              <a:t>injury </a:t>
            </a:r>
            <a:r>
              <a:rPr lang="en-GB" dirty="0"/>
              <a:t>by NHS Trust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00" y="1612265"/>
            <a:ext cx="5101792" cy="460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5398" y="1632404"/>
            <a:ext cx="1462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4779" y="1909403"/>
            <a:ext cx="25430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9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9: Rate of endovascular aneurysm repair (EVAR) procedures for abdominal aortic aneurysm (AAA)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376045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653044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8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8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2" r="21427"/>
          <a:stretch/>
        </p:blipFill>
        <p:spPr>
          <a:xfrm>
            <a:off x="4057650" y="1028354"/>
            <a:ext cx="4752975" cy="5321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340925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931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9: </a:t>
            </a:r>
            <a:r>
              <a:rPr lang="en-GB" dirty="0"/>
              <a:t>Rate of endovascular aneurysm repair (EVAR) procedures for abdominal aortic aneurysm (AAA)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149250" cy="28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376045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653044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1: </a:t>
            </a:r>
            <a:r>
              <a:rPr lang="en-GB" dirty="0"/>
              <a:t>Rate of computed axial tomography (CT) activity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82787" y="1063769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2167" y="1340768"/>
            <a:ext cx="4241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Domain 1: Preventing people from dying prematurely</a:t>
            </a:r>
          </a:p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OPTIMUM VALUE: REQUIRES LOCAL INTERPRETATION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573899" cy="307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6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9: Rate of endovascular aneurysm repair (EVAR) procedures for abdominal aortic aneurysm (AAA)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91653"/>
            <a:ext cx="5155902" cy="40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8144" y="1376045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Directly standardised for age, 2012/13-2014/15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7524" y="1653044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10: Percentage of elective procedures for abdominal aortic aneurysm (AAA) that were EVAR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083657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2012/13-2014/15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36065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6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21691"/>
          <a:stretch/>
        </p:blipFill>
        <p:spPr>
          <a:xfrm>
            <a:off x="4114800" y="1052736"/>
            <a:ext cx="4581525" cy="5134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3814" y="3563143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931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10: Percentage of elective procedures for abdominal aortic aneurysm (AAA) that were EVAR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67" y="2240968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7991042" cy="28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083657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2012/13-2014/15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36065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10: Percentage of elective procedures for abdominal aortic aneurysm (AAA) that were EVAR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24" y="2218318"/>
            <a:ext cx="4947779" cy="399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083657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2012/13-2014/15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36065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r="14402"/>
          <a:stretch/>
        </p:blipFill>
        <p:spPr>
          <a:xfrm>
            <a:off x="2555776" y="1122007"/>
            <a:ext cx="6150413" cy="5125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11: Percentage of NHS hospital Trusts that had formal arrangements for 24-hour access to nephrostomy by strategic health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37604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35" y="2528687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27" y="2603131"/>
            <a:ext cx="1085851" cy="7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2203376" y="2389340"/>
            <a:ext cx="1885950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IR provision at NHS Trusts</a:t>
            </a:r>
          </a:p>
        </p:txBody>
      </p:sp>
      <p:sp>
        <p:nvSpPr>
          <p:cNvPr id="12" name="TextBox 80"/>
          <p:cNvSpPr txBox="1"/>
          <p:nvPr/>
        </p:nvSpPr>
        <p:spPr>
          <a:xfrm>
            <a:off x="755576" y="2375049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79912" y="2961137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931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11: Percentage of NHS hospital Trusts that had formal arrangements for 24-hour access to nephrostomy by strategic health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76727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0"/>
          <p:cNvSpPr txBox="1"/>
          <p:nvPr/>
        </p:nvSpPr>
        <p:spPr>
          <a:xfrm>
            <a:off x="7308304" y="2098410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221375" cy="31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37604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13628"/>
          <a:stretch/>
        </p:blipFill>
        <p:spPr>
          <a:xfrm>
            <a:off x="1905774" y="1124744"/>
            <a:ext cx="6891561" cy="5290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12: Percentage of NHS hospital Trusts that had formal arrangements for 24-hour access to endovascular intervention by strategic health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66213" y="129910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65593" y="1576099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91" y="2561926"/>
            <a:ext cx="1085851" cy="7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2"/>
          <p:cNvSpPr txBox="1"/>
          <p:nvPr/>
        </p:nvSpPr>
        <p:spPr>
          <a:xfrm>
            <a:off x="2132144" y="2338091"/>
            <a:ext cx="1885950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IR provision at NHS Trusts</a:t>
            </a:r>
          </a:p>
        </p:txBody>
      </p:sp>
      <p:sp>
        <p:nvSpPr>
          <p:cNvPr id="11" name="TextBox 83"/>
          <p:cNvSpPr txBox="1"/>
          <p:nvPr/>
        </p:nvSpPr>
        <p:spPr>
          <a:xfrm>
            <a:off x="684344" y="2323800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5" y="2514301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5774" y="414908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931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</a:t>
            </a:r>
            <a:r>
              <a:rPr lang="en-GB" dirty="0" smtClean="0"/>
              <a:t>: </a:t>
            </a:r>
            <a:r>
              <a:rPr lang="en-GB" dirty="0"/>
              <a:t>Rate of computed axial tomography (CT) activity per weighted population by CCG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39946"/>
            <a:ext cx="8218241" cy="442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2787" y="1063769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2167" y="1340768"/>
            <a:ext cx="4241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Domain 1: Preventing people from dying prematurely</a:t>
            </a:r>
          </a:p>
          <a:p>
            <a:r>
              <a:rPr lang="en-GB" sz="1200" dirty="0">
                <a:solidFill>
                  <a:srgbClr val="32B9D2"/>
                </a:solidFill>
                <a:latin typeface="Arial" pitchFamily="34" charset="0"/>
              </a:rPr>
              <a:t>OPTIMUM VALUE: REQUIRES LOCAL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1726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12: Percentage of NHS hospital Trusts that had formal arrangements for 24-hour access to endovascular intervention by strategic health authority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1" name="TextBox 83"/>
          <p:cNvSpPr txBox="1"/>
          <p:nvPr/>
        </p:nvSpPr>
        <p:spPr>
          <a:xfrm>
            <a:off x="7219930" y="2174353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31" y="2364854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7531"/>
            <a:ext cx="7884368" cy="295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6213" y="129910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65593" y="1576099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13: Percentage of NHS hospital Trusts that had formal arrangements for 24-hour access to </a:t>
            </a:r>
            <a:r>
              <a:rPr lang="en-GB" dirty="0" err="1"/>
              <a:t>embolisation</a:t>
            </a:r>
            <a:r>
              <a:rPr lang="en-GB" dirty="0"/>
              <a:t> for haemorrhage by strategic health </a:t>
            </a:r>
            <a:r>
              <a:rPr lang="en-GB" dirty="0" smtClean="0"/>
              <a:t>authority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35563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632635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13" y="2519048"/>
            <a:ext cx="1085851" cy="7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5"/>
          <p:cNvSpPr txBox="1"/>
          <p:nvPr/>
        </p:nvSpPr>
        <p:spPr>
          <a:xfrm>
            <a:off x="2112466" y="2295213"/>
            <a:ext cx="1885950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IR provision at NHS Trusts</a:t>
            </a:r>
          </a:p>
        </p:txBody>
      </p:sp>
      <p:sp>
        <p:nvSpPr>
          <p:cNvPr id="11" name="TextBox 86"/>
          <p:cNvSpPr txBox="1"/>
          <p:nvPr/>
        </p:nvSpPr>
        <p:spPr>
          <a:xfrm>
            <a:off x="664666" y="2280922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5" y="2490481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1828"/>
          <a:stretch/>
        </p:blipFill>
        <p:spPr>
          <a:xfrm>
            <a:off x="2382027" y="1340768"/>
            <a:ext cx="6276198" cy="5095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9311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13: Percentage of NHS hospital Trusts that had formal arrangements for 24-hour access to </a:t>
            </a:r>
            <a:r>
              <a:rPr lang="en-GB" dirty="0" err="1"/>
              <a:t>embolisation</a:t>
            </a:r>
            <a:r>
              <a:rPr lang="en-GB" dirty="0"/>
              <a:t> for haemorrhage by strategic health </a:t>
            </a:r>
            <a:r>
              <a:rPr lang="en-GB" dirty="0" smtClean="0"/>
              <a:t>authority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1" name="TextBox 86"/>
          <p:cNvSpPr txBox="1"/>
          <p:nvPr/>
        </p:nvSpPr>
        <p:spPr>
          <a:xfrm>
            <a:off x="7289245" y="1857229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66788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8388424" cy="31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35563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6904" y="1632635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14: </a:t>
            </a:r>
            <a:r>
              <a:rPr lang="en-US" dirty="0"/>
              <a:t>Percentage of NHS hospital Trusts that had formal arrangements for 24-hour access to </a:t>
            </a:r>
            <a:r>
              <a:rPr lang="en-US" dirty="0" err="1"/>
              <a:t>embolisation</a:t>
            </a:r>
            <a:r>
              <a:rPr lang="en-US" dirty="0"/>
              <a:t> for post-partum </a:t>
            </a:r>
            <a:r>
              <a:rPr lang="en-US" dirty="0" err="1"/>
              <a:t>haemorrhage</a:t>
            </a:r>
            <a:r>
              <a:rPr lang="en-US" dirty="0"/>
              <a:t> by strategic health authority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14" y="2547635"/>
            <a:ext cx="1085851" cy="7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8"/>
          <p:cNvSpPr txBox="1"/>
          <p:nvPr/>
        </p:nvSpPr>
        <p:spPr>
          <a:xfrm>
            <a:off x="2200367" y="2323800"/>
            <a:ext cx="1885950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IR provision at NHS Trusts</a:t>
            </a:r>
          </a:p>
        </p:txBody>
      </p:sp>
      <p:sp>
        <p:nvSpPr>
          <p:cNvPr id="12" name="TextBox 89"/>
          <p:cNvSpPr txBox="1"/>
          <p:nvPr/>
        </p:nvSpPr>
        <p:spPr>
          <a:xfrm>
            <a:off x="752567" y="2309509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8" y="2500010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14375"/>
          <a:stretch/>
        </p:blipFill>
        <p:spPr>
          <a:xfrm>
            <a:off x="2574007" y="1341522"/>
            <a:ext cx="5810250" cy="50450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57524" y="135563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856904" y="1632635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0734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14: </a:t>
            </a:r>
            <a:r>
              <a:rPr lang="en-US" dirty="0"/>
              <a:t>Percentage of NHS hospital Trusts that had formal arrangements for 24-hour access to </a:t>
            </a:r>
            <a:r>
              <a:rPr lang="en-US" dirty="0" err="1"/>
              <a:t>embolisation</a:t>
            </a:r>
            <a:r>
              <a:rPr lang="en-US" dirty="0"/>
              <a:t> for post-partum </a:t>
            </a:r>
            <a:r>
              <a:rPr lang="en-US" dirty="0" err="1"/>
              <a:t>haemorrhage</a:t>
            </a:r>
            <a:r>
              <a:rPr lang="en-US" dirty="0"/>
              <a:t> by strategic health authority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2" name="TextBox 89"/>
          <p:cNvSpPr txBox="1"/>
          <p:nvPr/>
        </p:nvSpPr>
        <p:spPr>
          <a:xfrm>
            <a:off x="7380311" y="2177966"/>
            <a:ext cx="981073" cy="11791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SHA variation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68467"/>
            <a:ext cx="1173179" cy="8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61164"/>
            <a:ext cx="8172400" cy="302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35563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2013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632635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HIGH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15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4" r="22689"/>
          <a:stretch/>
        </p:blipFill>
        <p:spPr>
          <a:xfrm>
            <a:off x="3981450" y="908720"/>
            <a:ext cx="4667250" cy="549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15: </a:t>
            </a:r>
            <a:r>
              <a:rPr lang="en-GB" dirty="0"/>
              <a:t>Rate of dual-energy X-ray absorptiometry (DEXA) activity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1071501"/>
            <a:ext cx="40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 , January – March 2016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348500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0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1271" y="349200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15: </a:t>
            </a:r>
            <a:r>
              <a:rPr lang="en-GB" dirty="0"/>
              <a:t>Rate of dual-energy X-ray absorptiometry (DEXA) activity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6325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108821"/>
            <a:ext cx="8514936" cy="300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071501"/>
            <a:ext cx="40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 , January – 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348500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15: Rate of dual-energy X-ray absorptiometry (DEXA) activity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191653"/>
            <a:ext cx="733438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1071501"/>
            <a:ext cx="40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 , January – March 2016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348500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16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r="22653"/>
          <a:stretch/>
        </p:blipFill>
        <p:spPr>
          <a:xfrm>
            <a:off x="4386411" y="995314"/>
            <a:ext cx="4410075" cy="5082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16: Rate of colonoscopy procedures and flexible sigmoidoscopy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8144" y="98108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524" y="125808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3" y="2420888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19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351215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16: </a:t>
            </a:r>
            <a:r>
              <a:rPr lang="en-GB" dirty="0"/>
              <a:t>Rate of colonoscopy procedures and flexible sigmoidoscopy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8424936" cy="290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98108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25808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16: Rate of colonoscopy procedures and flexible sigmoidoscopy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191654"/>
            <a:ext cx="7590371" cy="40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8144" y="98108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524" y="1258086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Endoscopy Services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0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1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17: Rate of computed tomography (CT) </a:t>
            </a:r>
            <a:r>
              <a:rPr lang="en-GB" dirty="0" err="1"/>
              <a:t>colonography</a:t>
            </a:r>
            <a:r>
              <a:rPr lang="en-GB" dirty="0"/>
              <a:t>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5248" y="1053352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25248" y="1319983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8" y="22768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6000" y="349200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21975"/>
          <a:stretch/>
        </p:blipFill>
        <p:spPr>
          <a:xfrm>
            <a:off x="3836349" y="1191851"/>
            <a:ext cx="4515142" cy="51018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17: Rate of computed tomography (CT) </a:t>
            </a:r>
            <a:r>
              <a:rPr lang="en-GB" dirty="0" err="1"/>
              <a:t>colonography</a:t>
            </a:r>
            <a:r>
              <a:rPr lang="en-GB" dirty="0"/>
              <a:t>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80615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59"/>
            <a:ext cx="8596544" cy="307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5248" y="1053352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5248" y="1319983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17: Rate of computed tomography (CT) </a:t>
            </a:r>
            <a:r>
              <a:rPr lang="en-GB" dirty="0" err="1"/>
              <a:t>colonography</a:t>
            </a:r>
            <a:r>
              <a:rPr lang="en-GB" dirty="0"/>
              <a:t>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75" y="2242964"/>
            <a:ext cx="4401735" cy="398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5248" y="1053352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5248" y="1319983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472956" cy="20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2: Rate of magnetic </a:t>
            </a:r>
            <a:r>
              <a:rPr lang="en-GB" dirty="0"/>
              <a:t>resonance imaging (MRI) activity per weighted population by CCG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24657"/>
            <a:ext cx="3999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320664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7524" y="1047658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t="8" r="20641"/>
          <a:stretch/>
        </p:blipFill>
        <p:spPr>
          <a:xfrm>
            <a:off x="4196665" y="1090586"/>
            <a:ext cx="4844506" cy="4977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6" y="2060848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18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392"/>
          <a:stretch/>
        </p:blipFill>
        <p:spPr>
          <a:xfrm>
            <a:off x="3995936" y="899531"/>
            <a:ext cx="4524375" cy="535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18: Rate of barium enema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64161" y="1040125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63541" y="131712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125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0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7288" y="3422549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18: Rate of barium enema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919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9" y="3172358"/>
            <a:ext cx="8632859" cy="299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4161" y="1040125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3541" y="131712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18: Rate of barium enema procedures per weighted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" y="1807061"/>
            <a:ext cx="8028384" cy="439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4161" y="1040125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63541" y="131712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19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r="18880"/>
          <a:stretch/>
        </p:blipFill>
        <p:spPr>
          <a:xfrm>
            <a:off x="4400550" y="1491635"/>
            <a:ext cx="4286250" cy="461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/>
              <a:t>Map 19: Rate of gastroscopy (upper gastrointestinal endoscopy)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970201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24720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1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1271" y="349200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19: Rate of gastroscopy (upper gastrointestinal endoscopy)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68" y="2620392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8323614" cy="287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970201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24720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19: Rate of gastroscopy (upper gastrointestinal endoscopy)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0" y="2151712"/>
            <a:ext cx="7609326" cy="410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970201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247200"/>
            <a:ext cx="3943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r="21796"/>
          <a:stretch/>
        </p:blipFill>
        <p:spPr>
          <a:xfrm>
            <a:off x="3981450" y="1135337"/>
            <a:ext cx="4733925" cy="5189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</a:t>
            </a:r>
            <a:r>
              <a:rPr lang="en-GB" dirty="0"/>
              <a:t>20: Percentage of patients undergoing gastroscopy (upper gastrointestinal endoscopy) procedures aged under 55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85118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84498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24100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223121" cy="2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3422549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2: Rate of magnetic </a:t>
            </a:r>
            <a:r>
              <a:rPr lang="en-GB" dirty="0"/>
              <a:t>resonance imaging (MRI) activity per weighted population by CCG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56904" y="1324657"/>
            <a:ext cx="3999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524" y="1047658"/>
            <a:ext cx="3015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Adjusted for age, sex and ‘need’, 2015/16</a:t>
            </a:r>
            <a:endParaRPr lang="en-GB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8784976" cy="31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60352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</a:t>
            </a:r>
            <a:r>
              <a:rPr lang="en-GB" dirty="0"/>
              <a:t>20: Percentage of patients undergoing gastroscopy (upper gastrointestinal endoscopy) procedures aged under 55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99" y="2204864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5118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4498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42106"/>
            <a:ext cx="8712968" cy="30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</a:t>
            </a:r>
            <a:r>
              <a:rPr lang="en-GB" dirty="0"/>
              <a:t>20: Percentage of patients undergoing gastroscopy (upper gastrointestinal endoscopy) procedures aged under 55 years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1412"/>
            <a:ext cx="7469807" cy="401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5118" y="137604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4498" y="1653044"/>
            <a:ext cx="3482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LOW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3492000"/>
            <a:ext cx="3027215" cy="2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21</a:t>
            </a:r>
            <a:r>
              <a:rPr lang="en-GB" dirty="0"/>
              <a:t>: </a:t>
            </a:r>
            <a:r>
              <a:rPr lang="en-US" dirty="0"/>
              <a:t>Rate of capsule endoscopy procedures per population by CCG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8365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8" y="22768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5656" y="3505295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r="21751"/>
          <a:stretch/>
        </p:blipFill>
        <p:spPr>
          <a:xfrm>
            <a:off x="4323215" y="1012430"/>
            <a:ext cx="4533339" cy="5293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1001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21</a:t>
            </a:r>
            <a:r>
              <a:rPr lang="en-GB" dirty="0"/>
              <a:t>: </a:t>
            </a:r>
            <a:r>
              <a:rPr lang="en-US" dirty="0"/>
              <a:t>Rate of capsule endoscopy procedures per population by CCG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34" y="2276872"/>
            <a:ext cx="24322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160200"/>
            <a:ext cx="8496944" cy="29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365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21</a:t>
            </a:r>
            <a:r>
              <a:rPr lang="en-GB" dirty="0"/>
              <a:t>: </a:t>
            </a:r>
            <a:r>
              <a:rPr lang="en-US" dirty="0"/>
              <a:t>Rate of capsule endoscopy procedures per population by CCG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308304" cy="39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83657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60656"/>
            <a:ext cx="4620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6120680" cy="172450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Map 22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Map 22: </a:t>
            </a:r>
            <a:r>
              <a:rPr lang="en-GB" dirty="0"/>
              <a:t>Rate of endoscopic ultrasound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7524" y="1047189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6904" y="1324188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3" y="2337817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67" y="3645024"/>
            <a:ext cx="2597894" cy="1624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19636"/>
          <a:stretch/>
        </p:blipFill>
        <p:spPr>
          <a:xfrm>
            <a:off x="4142584" y="1239620"/>
            <a:ext cx="4600576" cy="49548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0067" y="3563143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LONDON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5908630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Contains Ordnance Survey data © Crown copyright and database right 2016</a:t>
            </a:r>
          </a:p>
          <a:p>
            <a:r>
              <a:rPr lang="en-GB" sz="800" dirty="0" smtClean="0"/>
              <a:t>Contains National Statistics data </a:t>
            </a:r>
            <a:r>
              <a:rPr lang="en-GB" sz="800" dirty="0"/>
              <a:t>© Crown copyright and database right 2016</a:t>
            </a:r>
          </a:p>
        </p:txBody>
      </p:sp>
    </p:spTree>
    <p:extLst>
      <p:ext uri="{BB962C8B-B14F-4D97-AF65-F5344CB8AC3E}">
        <p14:creationId xmlns:p14="http://schemas.microsoft.com/office/powerpoint/2010/main" val="37216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Column Chart 22: </a:t>
            </a:r>
            <a:r>
              <a:rPr lang="en-GB" dirty="0"/>
              <a:t>Rate of endoscopic ultrasound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99" y="2337817"/>
            <a:ext cx="240868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18239"/>
            <a:ext cx="8568952" cy="30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57524" y="1047189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6904" y="1324188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570" y="404664"/>
            <a:ext cx="7056784" cy="648072"/>
          </a:xfrm>
        </p:spPr>
        <p:txBody>
          <a:bodyPr>
            <a:noAutofit/>
          </a:bodyPr>
          <a:lstStyle/>
          <a:p>
            <a:r>
              <a:rPr lang="en-GB" dirty="0" smtClean="0"/>
              <a:t>Box Plot 22: </a:t>
            </a:r>
            <a:r>
              <a:rPr lang="en-GB" dirty="0"/>
              <a:t>Rate of endoscopic ultrasound procedures per population by CCG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Public Health England – Professor Julia Verne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8416"/>
            <a:ext cx="8153502" cy="431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7524" y="1047189"/>
            <a:ext cx="429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Indirectly standardised for age, sex and deprivation, 2014/15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6904" y="1324188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32B9D2"/>
                </a:solidFill>
              </a:rPr>
              <a:t>Domain 1: Preventing people from dying prematurely</a:t>
            </a:r>
          </a:p>
          <a:p>
            <a:r>
              <a:rPr lang="en-GB" sz="1100" dirty="0">
                <a:solidFill>
                  <a:srgbClr val="32B9D2"/>
                </a:solidFill>
              </a:rPr>
              <a:t>Domain 2: Enhancing quality of life for people with long-term conditions</a:t>
            </a:r>
          </a:p>
          <a:p>
            <a:r>
              <a:rPr lang="en-GB" sz="1100" dirty="0" smtClean="0">
                <a:solidFill>
                  <a:srgbClr val="32B9D2"/>
                </a:solidFill>
              </a:rPr>
              <a:t>OPTIMUM VALUE: REQUIRES LOCAL INTERPRETATION</a:t>
            </a:r>
            <a:endParaRPr lang="en-GB" sz="1100" dirty="0">
              <a:solidFill>
                <a:srgbClr val="32B9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ublic Health England">
      <a:dk1>
        <a:sysClr val="windowText" lastClr="000000"/>
      </a:dk1>
      <a:lt1>
        <a:sysClr val="window" lastClr="FFFFFF"/>
      </a:lt1>
      <a:dk2>
        <a:srgbClr val="009966"/>
      </a:dk2>
      <a:lt2>
        <a:srgbClr val="98002E"/>
      </a:lt2>
      <a:accent1>
        <a:srgbClr val="11175E"/>
      </a:accent1>
      <a:accent2>
        <a:srgbClr val="D8B5A3"/>
      </a:accent2>
      <a:accent3>
        <a:srgbClr val="F9A25E"/>
      </a:accent3>
      <a:accent4>
        <a:srgbClr val="EEB111"/>
      </a:accent4>
      <a:accent5>
        <a:srgbClr val="00B274"/>
      </a:accent5>
      <a:accent6>
        <a:srgbClr val="A7A9AC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5547DEF730D74EA5543201242B40D3" ma:contentTypeVersion="2" ma:contentTypeDescription="Create a new document." ma:contentTypeScope="" ma:versionID="90abed70ebe52a91dc341b84b028ecb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14c3b335b53ce6b9a41890f168eae5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D92F07B-CA65-4545-9761-5CBD70570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3A3368-B182-4508-B0AD-8C48CC961B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1BA55E-5A15-436E-A8C3-DCB566ECEBCE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4115</TotalTime>
  <Words>7685</Words>
  <Application>Microsoft Office PowerPoint</Application>
  <PresentationFormat>On-screen Show (4:3)</PresentationFormat>
  <Paragraphs>1007</Paragraphs>
  <Slides>165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9" baseType="lpstr">
      <vt:lpstr>Arial</vt:lpstr>
      <vt:lpstr>Calibri</vt:lpstr>
      <vt:lpstr>ヒラギノ角ゴ Pro W3</vt:lpstr>
      <vt:lpstr>Office Theme</vt:lpstr>
      <vt:lpstr> The 2nd Atlas of Variation in NHS Diagnostic Services in England</vt:lpstr>
      <vt:lpstr> Imaging Services</vt:lpstr>
      <vt:lpstr> Map 1</vt:lpstr>
      <vt:lpstr>Map 1: Rate of computed axial tomography (CT) activity per weighted population by CCG</vt:lpstr>
      <vt:lpstr>Column Chart 1: Rate of computed axial tomography (CT) activity per weighted population by CCG</vt:lpstr>
      <vt:lpstr>Box Plot 1: Rate of computed axial tomography (CT) activity per weighted population by CCG</vt:lpstr>
      <vt:lpstr> Map 2</vt:lpstr>
      <vt:lpstr>Map 2: Rate of magnetic resonance imaging (MRI) activity per weighted population by CCG </vt:lpstr>
      <vt:lpstr>Column Chart 2: Rate of magnetic resonance imaging (MRI) activity per weighted population by CCG </vt:lpstr>
      <vt:lpstr>Box Plot 2: Rate of magnetic resonance imaging (MRI) activity per weighted population by CCG </vt:lpstr>
      <vt:lpstr> Map 3</vt:lpstr>
      <vt:lpstr>Map 3: Rate of non-obstetric ultrasound activity per weighted population by CCG</vt:lpstr>
      <vt:lpstr>Column Chart 3: Rate of non-obstetric ultrasound activity per weighted population by CCG</vt:lpstr>
      <vt:lpstr>Box Plot 3: Rate of non-obstetric ultrasound activity per weighted population by CCG</vt:lpstr>
      <vt:lpstr> Map 4a</vt:lpstr>
      <vt:lpstr>Map 4a: Median time (minutes) from arrival at hospital to brain imaging for stroke patients by CCG</vt:lpstr>
      <vt:lpstr>Column Chart 4a: Median time (minutes) from arrival at hospital to brain imaging for stroke patients by CCG</vt:lpstr>
      <vt:lpstr>Box Plot 4a: Median time (minutes) from arrival at hospital to brain imaging for stroke patients by CCG</vt:lpstr>
      <vt:lpstr> Map 4b</vt:lpstr>
      <vt:lpstr>Map 4b: Median time (minutes) from arrival at hospital to brain imaging for stroke patients by stroke team</vt:lpstr>
      <vt:lpstr>Column Chart 4b: Median time (minutes) from arrival at hospital to brain imaging for stroke patients by stroke team</vt:lpstr>
      <vt:lpstr>Box Plot 4b: Median time (minutes) from arrival at hospital to brain imaging for stroke patients by stroke team</vt:lpstr>
      <vt:lpstr> Map 5a</vt:lpstr>
      <vt:lpstr>Map 5a: Percentage of stroke patients undergoing brain imaging within one hour of arrival at hospital by CCG</vt:lpstr>
      <vt:lpstr>Column Chart 5a: Percentage of stroke patients undergoing brain imaging within one hour of arrival at hospital by CCG</vt:lpstr>
      <vt:lpstr>Box Plot 5a: Percentage of stroke patients undergoing brain imaging within one hour of arrival at hospital by CCG</vt:lpstr>
      <vt:lpstr> Map 5b</vt:lpstr>
      <vt:lpstr>Map 5b: Percentage of stroke patients undergoing brain imaging within one hour of arrival at hospital by stroke team</vt:lpstr>
      <vt:lpstr>Column Chart 5b: Percentage of stroke patients undergoing brain imaging within one hour of arrival at hospital by stroke team</vt:lpstr>
      <vt:lpstr>Box Plot 5b: Percentage of stroke patients undergoing brain imaging within 1 hour of arrival at hospital by stroke team</vt:lpstr>
      <vt:lpstr> Map 6a</vt:lpstr>
      <vt:lpstr>Map 6a: Percentage of stroke patients undergoing brain imaging within 12 hours of arrival at hospital by CCG</vt:lpstr>
      <vt:lpstr>Column Chart 6a: Percentage of stroke patients undergoing brain imaging within 12 hours of arrival at hospital by CCG</vt:lpstr>
      <vt:lpstr>Box Plot 6a: Percentage of stroke patients undergoing brain imaging within 12 hours of arrival at hospital by CCG</vt:lpstr>
      <vt:lpstr> Map 6b</vt:lpstr>
      <vt:lpstr>Map 6b: Percentage of stroke patients undergoing brain imaging within 12 hours of arrival at hospital by stroke team</vt:lpstr>
      <vt:lpstr>Column Chart 6b: Percentage  of stroke patients undergoing brain imaging within 12 hours of arrival at hospital by stroke team</vt:lpstr>
      <vt:lpstr>Box Plot 6b: Percentage  of stroke patients undergoing brain imaging within 12 hours of arrival at hospital by stroke team</vt:lpstr>
      <vt:lpstr> Map 7</vt:lpstr>
      <vt:lpstr>Map 7: Median time (minutes) to head computed axial tomography (CT) for patients admitted directly to hospital meeting NICE head injury guidelines by NHS Trust</vt:lpstr>
      <vt:lpstr>Column Chart 7: Median time (minutes) to head computed axial tomography (CT) for patients admitted directly to hospital meeting NICE head injury guidelines by NHS Trust</vt:lpstr>
      <vt:lpstr>Box Plot 7: Median time (minutes) to head computed axial tomography (CT) for patients admitted directly to hospital meeting NICE head injury guidelines by NHS Trust</vt:lpstr>
      <vt:lpstr> Map 8</vt:lpstr>
      <vt:lpstr>Map 8: Median time (minutes) to pelvic computed axial tomography (CT) for patients admitted directly to hospital with pelvic injury by NHS Trust </vt:lpstr>
      <vt:lpstr>Column Chart 8: Median time (minutes) to pelvic computed axial tomography (CT) for patients admitted directly to hospital with pelvic injury by NHS Trust </vt:lpstr>
      <vt:lpstr>Box Plot 8: Median time (minutes) to pelvic computed axial tomography (CT) for patients admitted directly to hospital with pelvic injury by NHS Trust </vt:lpstr>
      <vt:lpstr> Map 9</vt:lpstr>
      <vt:lpstr>Map 9: Rate of endovascular aneurysm repair (EVAR) procedures for abdominal aortic aneurysm (AAA) per population by CCG </vt:lpstr>
      <vt:lpstr>Column Chart 9: Rate of endovascular aneurysm repair (EVAR) procedures for abdominal aortic aneurysm (AAA) per population by CCG </vt:lpstr>
      <vt:lpstr>Box Plot 9: Rate of endovascular aneurysm repair (EVAR) procedures for abdominal aortic aneurysm (AAA) per population by CCG </vt:lpstr>
      <vt:lpstr> Map 10</vt:lpstr>
      <vt:lpstr>Map 10: Percentage of elective procedures for abdominal aortic aneurysm (AAA) that were EVAR by CCG </vt:lpstr>
      <vt:lpstr>Column Chart 10: Percentage of elective procedures for abdominal aortic aneurysm (AAA) that were EVAR by CCG </vt:lpstr>
      <vt:lpstr>Box Plot 10: Percentage of elective procedures for abdominal aortic aneurysm (AAA) that were EVAR by CCG </vt:lpstr>
      <vt:lpstr> Map 11</vt:lpstr>
      <vt:lpstr>Map 11: Percentage of NHS hospital Trusts that had formal arrangements for 24-hour access to nephrostomy by strategic health authority </vt:lpstr>
      <vt:lpstr>Column Chart 11: Percentage of NHS hospital Trusts that had formal arrangements for 24-hour access to nephrostomy by strategic health authority </vt:lpstr>
      <vt:lpstr> Map 12</vt:lpstr>
      <vt:lpstr>Map 12: Percentage of NHS hospital Trusts that had formal arrangements for 24-hour access to endovascular intervention by strategic health authority </vt:lpstr>
      <vt:lpstr>Column Chart 12: Percentage of NHS hospital Trusts that had formal arrangements for 24-hour access to endovascular intervention by strategic health authority </vt:lpstr>
      <vt:lpstr> Map 13</vt:lpstr>
      <vt:lpstr>Map 13: Percentage of NHS hospital Trusts that had formal arrangements for 24-hour access to embolisation for haemorrhage by strategic health authority</vt:lpstr>
      <vt:lpstr>Column Chart 13: Percentage of NHS hospital Trusts that had formal arrangements for 24-hour access to embolisation for haemorrhage by strategic health authority</vt:lpstr>
      <vt:lpstr> Map 14</vt:lpstr>
      <vt:lpstr>Map 14: Percentage of NHS hospital Trusts that had formal arrangements for 24-hour access to embolisation for post-partum haemorrhage by strategic health authority </vt:lpstr>
      <vt:lpstr>Column Chart 14: Percentage of NHS hospital Trusts that had formal arrangements for 24-hour access to embolisation for post-partum haemorrhage by strategic health authority </vt:lpstr>
      <vt:lpstr> Map 15</vt:lpstr>
      <vt:lpstr>Map 15: Rate of dual-energy X-ray absorptiometry (DEXA) activity per weighted population by CCG </vt:lpstr>
      <vt:lpstr>Column Chart 15: Rate of dual-energy X-ray absorptiometry (DEXA) activity per weighted population by CCG </vt:lpstr>
      <vt:lpstr>Box Plot 15: Rate of dual-energy X-ray absorptiometry (DEXA) activity per weighted population by CCG </vt:lpstr>
      <vt:lpstr> Map 16</vt:lpstr>
      <vt:lpstr>Map 16: Rate of colonoscopy procedures and flexible sigmoidoscopy procedures per population by CCG </vt:lpstr>
      <vt:lpstr>Column Chart 16: Rate of colonoscopy procedures and flexible sigmoidoscopy procedures per population by CCG </vt:lpstr>
      <vt:lpstr>Box Plot 16: Rate of colonoscopy procedures and flexible sigmoidoscopy procedures per population by CCG </vt:lpstr>
      <vt:lpstr> Endoscopy Services</vt:lpstr>
      <vt:lpstr> Map 17</vt:lpstr>
      <vt:lpstr>Map 17: Rate of computed tomography (CT) colonography procedures per weighted population by CCG </vt:lpstr>
      <vt:lpstr>Column Chart 17: Rate of computed tomography (CT) colonography procedures per weighted population by CCG </vt:lpstr>
      <vt:lpstr>Box Plot 17: Rate of computed tomography (CT) colonography procedures per weighted population by CCG </vt:lpstr>
      <vt:lpstr> Map 18</vt:lpstr>
      <vt:lpstr>Map 18: Rate of barium enema procedures per weighted population by CCG </vt:lpstr>
      <vt:lpstr>Column Chart 18: Rate of barium enema procedures per weighted population by CCG </vt:lpstr>
      <vt:lpstr>Box Plot 18: Rate of barium enema procedures per weighted population by CCG </vt:lpstr>
      <vt:lpstr> Map 19</vt:lpstr>
      <vt:lpstr>Map 19: Rate of gastroscopy (upper gastrointestinal endoscopy) procedures per population by CCG </vt:lpstr>
      <vt:lpstr>Column Chart 19: Rate of gastroscopy (upper gastrointestinal endoscopy) procedures per population by CCG </vt:lpstr>
      <vt:lpstr>Box Plot 19: Rate of gastroscopy (upper gastrointestinal endoscopy) procedures per population by CCG </vt:lpstr>
      <vt:lpstr> Map 20</vt:lpstr>
      <vt:lpstr>Map 20: Percentage of patients undergoing gastroscopy (upper gastrointestinal endoscopy) procedures aged under 55 years by CCG </vt:lpstr>
      <vt:lpstr>Column Chart 20: Percentage of patients undergoing gastroscopy (upper gastrointestinal endoscopy) procedures aged under 55 years by CCG </vt:lpstr>
      <vt:lpstr>Box Plot 20: Percentage of patients undergoing gastroscopy (upper gastrointestinal endoscopy) procedures aged under 55 years by CCG </vt:lpstr>
      <vt:lpstr> Map 21</vt:lpstr>
      <vt:lpstr>Map 21: Rate of capsule endoscopy procedures per population by CCG </vt:lpstr>
      <vt:lpstr>Column Chart 21: Rate of capsule endoscopy procedures per population by CCG </vt:lpstr>
      <vt:lpstr>Box Plot 21: Rate of capsule endoscopy procedures per population by CCG </vt:lpstr>
      <vt:lpstr> Map 22</vt:lpstr>
      <vt:lpstr>Map 22: Rate of endoscopic ultrasound procedures per population by CCG </vt:lpstr>
      <vt:lpstr>Column Chart 22: Rate of endoscopic ultrasound procedures per population by CCG </vt:lpstr>
      <vt:lpstr>Box Plot 22: Rate of endoscopic ultrasound procedures per population by CCG </vt:lpstr>
      <vt:lpstr> Map 23</vt:lpstr>
      <vt:lpstr>Map 23: Admission rate for children for upper and/or lower gastro-intestinal endoscopy per population aged 0-17 years by CCG </vt:lpstr>
      <vt:lpstr>Column Chart 23: Admission rate for children for upper and/or lower gastro-intestinal endoscopy per population aged 0-17 years by CCG </vt:lpstr>
      <vt:lpstr>Box Plot 23: Admission rate for children for upper and/or lower gastro-intestinal endoscopy per population aged 0-17 years by CCG </vt:lpstr>
      <vt:lpstr> Map 24</vt:lpstr>
      <vt:lpstr>Map 24: Rate of audiology assessments undertaken per weighted population by CCG </vt:lpstr>
      <vt:lpstr>Column Chart 24: Rate of audiology assessments undertaken per weighted population by CCG </vt:lpstr>
      <vt:lpstr>Box Plot 24: Rate of audiology assessments undertaken per weighted population by CCG </vt:lpstr>
      <vt:lpstr> Physiological Services</vt:lpstr>
      <vt:lpstr> Map 25</vt:lpstr>
      <vt:lpstr>Map 25: Rate of diagnostic sleep studies undertaken per weighted population by CCG </vt:lpstr>
      <vt:lpstr>Column Chart 25: Rate of diagnostic sleep studies undertaken per weighted population by CCG </vt:lpstr>
      <vt:lpstr>Box Plot 25: Rate of diagnostic sleep studies undertaken per weighted population by CCG </vt:lpstr>
      <vt:lpstr> Map 26</vt:lpstr>
      <vt:lpstr>Map 26: Percentage of patients with COPD with a record of FEV1 in the previous 12 months by CCG </vt:lpstr>
      <vt:lpstr>Column Chart 26: Percentage of patients with COPD with a record of FEV1 in the previous 12 months by CCG </vt:lpstr>
      <vt:lpstr>Box Plot 26: Percentage of patients with COPD with a record of FEV1 in the previous 12 months by CCG </vt:lpstr>
      <vt:lpstr> Map 27</vt:lpstr>
      <vt:lpstr>Map 27: Rate of urodynamic (pressures and flows) tests undertaken per weighted population by CCG </vt:lpstr>
      <vt:lpstr>Column Chart 27: Rate of urodynamic (pressures and flows) tests undertaken per weighted population by CCG </vt:lpstr>
      <vt:lpstr>Box Plot 27: Rate of urodynamic (pressures and flows) tests undertaken per weighted population by CCG </vt:lpstr>
      <vt:lpstr> Map 28</vt:lpstr>
      <vt:lpstr>Map 28: Rate of echocardiography activity undertaken per weighted population by CCG</vt:lpstr>
      <vt:lpstr>Column Chart 28: Rate of echocardiography activity undertaken per weighted population by CCG</vt:lpstr>
      <vt:lpstr>Box Plot 28: Rate of echocardiography activity undertaken per weighted population by CCG</vt:lpstr>
      <vt:lpstr> Map 29</vt:lpstr>
      <vt:lpstr>Map 29: Rate of peripheral neurophysiology tests undertaken per weighted population by CCG</vt:lpstr>
      <vt:lpstr>Column Chart 29: Rate of peripheral neurophysiology tests undertaken per weighted population by CCG</vt:lpstr>
      <vt:lpstr>Box Plot 29: Rate of peripheral neurophysiology tests undertaken per weighted population by CCG</vt:lpstr>
      <vt:lpstr> Screening Services</vt:lpstr>
      <vt:lpstr> Map 30</vt:lpstr>
      <vt:lpstr>Map 30: Percentage coverage for initial screening tests for men aged 65 years in the NHS abdominal aortic aneurysm (AAA) screening programme by CCG </vt:lpstr>
      <vt:lpstr>Column Chart 30: Percentage coverage for initial screening tests for men aged 65 years in the NHS abdominal aortic aneurysm (AAA) screening programme by CCG </vt:lpstr>
      <vt:lpstr>Box Plot 30: Percentage coverage for initial screening tests for men aged 65 years in the NHS abdominal aortic aneurysm (AAA) screening programme by CCG </vt:lpstr>
      <vt:lpstr> Map 31</vt:lpstr>
      <vt:lpstr>Map 31: Percentage of eligible people aged 60-74 years with a screening test result recorded in the previous 2.5 years from the NHS bowel cancer screening programme (NHS BCSP) by upper-tier local authority </vt:lpstr>
      <vt:lpstr>Column Chart 31: Percentage of eligible people aged 60-74 years with a screening test result recorded in the previous 2.5 years from the NHS bowel cancer screening programme (NHS BCSP) by upper-tier local authority </vt:lpstr>
      <vt:lpstr>Box Plot 31: Percentage of eligible people aged 60-74 years with a screening test result recorded in the previous 2.5 years from the NHS bowel cancer screening programme (NHS BCSP) by upper-tier local authority </vt:lpstr>
      <vt:lpstr> Map 32</vt:lpstr>
      <vt:lpstr>Map 32: Percentage of eligible women aged 53-70 years screened adequately within the previous three years in the NHS breast screening programme (NHS BSP) by upper-tier local authority </vt:lpstr>
      <vt:lpstr>Column Chart 32: Percentage of eligible women aged 53-70 years screened adequately within the previous three years in the NHS breast screening programme (NHS BSP) by upper-tier local authority </vt:lpstr>
      <vt:lpstr>Box Plot 32: Percentage of eligible women aged 53-70 years screened adequately within the previous three years in the NHS breast screening programme (NHS BSP) by upper-tier local authority </vt:lpstr>
      <vt:lpstr> Map 33</vt:lpstr>
      <vt:lpstr>Map 33: Percentage of eligible women aged 25-64 years screened adequately in the NHS cervical screening programme (NHS CSP) by upper-tier local authority </vt:lpstr>
      <vt:lpstr>Column Chart 33: Percentage of eligible women aged 25-64 years screened adequately in the NHS cervical screening programme (NHS CSP) by upper-tier local authority </vt:lpstr>
      <vt:lpstr>Box Plot 33: Percentage of eligible women aged 25-64 years screened adequately in the NHS cervical screening programme (NHS CSP) by upper-tier local authority </vt:lpstr>
      <vt:lpstr> Map 34</vt:lpstr>
      <vt:lpstr>Map 34: Percentage of babies eligible for testing in the NHS newborn blood spot (NBS) screening programme who had a conclusive result recorded on the Child Health Information System (CHIS) within an effective timeframe by CCG </vt:lpstr>
      <vt:lpstr>Column Chart 34: Percentage of babies eligible for testing in the NHS newborn blood spot (NBS) screening programme who had a conclusive result recorded on the Child Health Information System (CHIS) within an effective timeframe by CCG </vt:lpstr>
      <vt:lpstr>Box Plot 34: Percentage of babies eligible for testing in the NHS newborn blood spot (NBS) screening programme who had a conclusive result recorded on the Child Health Information System (CHIS) within an effective timeframe by CCG </vt:lpstr>
      <vt:lpstr> Map 35</vt:lpstr>
      <vt:lpstr>Map 35: Percentage of babies who required a repeat test due to an avoidable failure in the sampling process during the NHS newborn blood spot (NBS) screening programme by maternity service </vt:lpstr>
      <vt:lpstr>Column Chart 35: Percentage of babies who required a repeat test due to an avoidable failure in the sampling process during the NHS newborn blood spot (NBS) screening programme by maternity service </vt:lpstr>
      <vt:lpstr>Box Plot 35: Percentage of babies who required a repeat test due to an avoidable failure in the sampling process during the NHS newborn blood spot (NBS) screening programme by maternity service </vt:lpstr>
      <vt:lpstr> Map 36</vt:lpstr>
      <vt:lpstr>Map 36: Percentage of referred babies who had an audiological assessment within four weeks of the decision to refer or by 44 weeks’ gestational age by CCG</vt:lpstr>
      <vt:lpstr>Column Chart 36: Percentage of referred babies who had an audiological assessment within four weeks of the decision to refer or by 44 weeks’ gestational age by CCG</vt:lpstr>
      <vt:lpstr>Box Plot 36: Percentage of referred babies who had an audiological assessment within four weeks of the decision to refer or by 44 weeks’ gestational age by CCG</vt:lpstr>
      <vt:lpstr> Map 37</vt:lpstr>
      <vt:lpstr>Map 37: Percentage of women tested in the NHS antenatal sickle cell and thalassaemia screening programme with a conclusive result by 10 weeks’ gestation by NHS Trust </vt:lpstr>
      <vt:lpstr>Column Chart 37: Percentage of women tested in the NHS antenatal sickle cell and thalassaemia screening programme with a conclusive result by 10 weeks’ gestation by NHS Trust </vt:lpstr>
      <vt:lpstr>Box Plot 37: Percentage of women tested in the NHS antenatal sickle cell and thalassaemia screening programme with a conclusive result by 10 weeks’ gestation by NHS Trust </vt:lpstr>
      <vt:lpstr> Map 38</vt:lpstr>
      <vt:lpstr>Map 38: Percentage of samples in the NHS antenatal sickle cell and thalassaemia screening programme submitted to the laboratory with a completed family origin questionnaire (FOQ) by maternity service </vt:lpstr>
      <vt:lpstr>Column Chart 38: Percentage of samples in the NHS antenatal sickle cell and thalassaemia screening programme submitted to the laboratory with a completed family origin questionnaire (FOQ) by maternity service </vt:lpstr>
      <vt:lpstr>Box Plot 38: Percentage of samples in the NHS antenatal sickle cell and thalassaemia screening programme submitted to the laboratory with a completed family origin questionnaire (FOQ) by maternity service </vt:lpstr>
    </vt:vector>
  </TitlesOfParts>
  <Company>Cabinet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Presentation-standard</dc:title>
  <dc:creator>Anjna Mistry</dc:creator>
  <cp:lastModifiedBy>Vittoria Polito</cp:lastModifiedBy>
  <cp:revision>268</cp:revision>
  <cp:lastPrinted>2015-06-23T12:07:58Z</cp:lastPrinted>
  <dcterms:created xsi:type="dcterms:W3CDTF">2012-10-10T09:02:29Z</dcterms:created>
  <dcterms:modified xsi:type="dcterms:W3CDTF">2016-12-21T10:21:05Z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0x010100855547DEF730D74EA5543201242B40D3</vt:lpwstr>
  </property>
</Properties>
</file>