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4"/>
  </p:sldMasterIdLst>
  <p:notesMasterIdLst>
    <p:notesMasterId r:id="rId12"/>
  </p:notesMasterIdLst>
  <p:sldIdLst>
    <p:sldId id="261" r:id="rId5"/>
    <p:sldId id="263" r:id="rId6"/>
    <p:sldId id="266" r:id="rId7"/>
    <p:sldId id="264" r:id="rId8"/>
    <p:sldId id="265" r:id="rId9"/>
    <p:sldId id="268" r:id="rId10"/>
    <p:sldId id="267" r:id="rId11"/>
  </p:sldIdLst>
  <p:sldSz cx="9144000" cy="6858000" type="screen4x3"/>
  <p:notesSz cx="6808788" cy="9940925"/>
  <p:defaultTex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e Sweeney" initials="K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75E"/>
    <a:srgbClr val="00B092"/>
    <a:srgbClr val="00AE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7" autoAdjust="0"/>
    <p:restoredTop sz="94707" autoAdjust="0"/>
  </p:normalViewPr>
  <p:slideViewPr>
    <p:cSldViewPr>
      <p:cViewPr varScale="1">
        <p:scale>
          <a:sx n="64" d="100"/>
          <a:sy n="64" d="100"/>
        </p:scale>
        <p:origin x="1404"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56737" y="0"/>
            <a:ext cx="2950475" cy="497046"/>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6949E6C6-4B8F-4672-8CF4-FB16948CBE13}" type="datetimeFigureOut">
              <a:rPr lang="en-US"/>
              <a:pPr>
                <a:defRPr/>
              </a:pPr>
              <a:t>1/21/2019</a:t>
            </a:fld>
            <a:endParaRPr lang="en-US"/>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9AE0CBF3-2A0A-4409-B599-FEFEAF974B88}" type="slidenum">
              <a:rPr lang="en-US"/>
              <a:pPr>
                <a:defRPr/>
              </a:pPr>
              <a:t>‹#›</a:t>
            </a:fld>
            <a:endParaRPr lang="en-US"/>
          </a:p>
        </p:txBody>
      </p:sp>
    </p:spTree>
    <p:extLst>
      <p:ext uri="{BB962C8B-B14F-4D97-AF65-F5344CB8AC3E}">
        <p14:creationId xmlns:p14="http://schemas.microsoft.com/office/powerpoint/2010/main" val="32551710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84" charset="-128"/>
        <a:cs typeface="ヒラギノ角ゴ Pro W3" pitchFamily="84"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publications@phe.gov.uk"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2133303"/>
            <a:ext cx="9144000" cy="4724697"/>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Rectangle 4"/>
          <p:cNvSpPr>
            <a:spLocks noChangeArrowheads="1"/>
          </p:cNvSpPr>
          <p:nvPr userDrawn="1"/>
        </p:nvSpPr>
        <p:spPr bwMode="auto">
          <a:xfrm>
            <a:off x="0" y="1988840"/>
            <a:ext cx="9144000" cy="144463"/>
          </a:xfrm>
          <a:prstGeom prst="rect">
            <a:avLst/>
          </a:prstGeom>
          <a:solidFill>
            <a:srgbClr val="00AE9E"/>
          </a:solidFill>
          <a:ln w="9525">
            <a:noFill/>
            <a:miter lim="800000"/>
            <a:headEnd/>
            <a:tailEnd/>
          </a:ln>
        </p:spPr>
        <p:txBody>
          <a:bodyPr anchor="ctr">
            <a:prstTxWarp prst="textNoShape">
              <a:avLst/>
            </a:prstTxWarp>
          </a:bodyPr>
          <a:lstStyle/>
          <a:p>
            <a:pPr algn="ctr" fontAlgn="auto">
              <a:spcBef>
                <a:spcPts val="0"/>
              </a:spcBef>
              <a:spcAft>
                <a:spcPts val="0"/>
              </a:spcAft>
              <a:defRPr/>
            </a:pPr>
            <a:endParaRPr lang="en-US" sz="1800">
              <a:solidFill>
                <a:schemeClr val="lt1"/>
              </a:solidFill>
              <a:latin typeface="+mn-lt"/>
              <a:ea typeface="+mn-ea"/>
              <a:cs typeface="+mn-cs"/>
            </a:endParaRPr>
          </a:p>
        </p:txBody>
      </p:sp>
      <p:sp>
        <p:nvSpPr>
          <p:cNvPr id="2" name="Title 1"/>
          <p:cNvSpPr>
            <a:spLocks noGrp="1"/>
          </p:cNvSpPr>
          <p:nvPr>
            <p:ph type="ctrTitle"/>
          </p:nvPr>
        </p:nvSpPr>
        <p:spPr>
          <a:xfrm>
            <a:off x="558000" y="2492896"/>
            <a:ext cx="7633648" cy="1724503"/>
          </a:xfrm>
          <a:ln>
            <a:noFill/>
          </a:ln>
        </p:spPr>
        <p:txBody>
          <a:bodyPr anchor="t">
            <a:noAutofit/>
          </a:bodyPr>
          <a:lstStyle>
            <a:lvl1pPr algn="l">
              <a:defRPr sz="4500" baseline="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558000" y="6021288"/>
            <a:ext cx="7633648" cy="338336"/>
          </a:xfrm>
        </p:spPr>
        <p:txBody>
          <a:bodyPr anchor="b">
            <a:normAutofit/>
          </a:bodyPr>
          <a:lstStyle>
            <a:lvl1pPr marL="0" indent="0" algn="l">
              <a:spcBef>
                <a:spcPts val="0"/>
              </a:spcBef>
              <a:buNone/>
              <a:defRPr sz="20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9" name="Picture 8" descr="\\colhpafil004\Colindale_Data\HQ Group and LARS\Group Data\Design\Branding and logos\PHE logos with strapline\Small without Old French text\PHE small logo for A4.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3674110" cy="181229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2702" y="548680"/>
            <a:ext cx="8028000" cy="648072"/>
          </a:xfrm>
        </p:spPr>
        <p:txBody>
          <a:bodyPr anchor="t" anchorCtr="0"/>
          <a:lstStyle>
            <a:lvl1pPr>
              <a:defRPr sz="4000" baseline="0">
                <a:solidFill>
                  <a:srgbClr val="00AE9E"/>
                </a:solidFill>
                <a:latin typeface="Arial" pitchFamily="34" charset="0"/>
              </a:defRPr>
            </a:lvl1pPr>
          </a:lstStyle>
          <a:p>
            <a:r>
              <a:rPr lang="en-US" dirty="0"/>
              <a:t>Click to edit Master title style</a:t>
            </a:r>
          </a:p>
        </p:txBody>
      </p:sp>
      <p:sp>
        <p:nvSpPr>
          <p:cNvPr id="3" name="Content Placeholder 2"/>
          <p:cNvSpPr>
            <a:spLocks noGrp="1"/>
          </p:cNvSpPr>
          <p:nvPr>
            <p:ph idx="1" hasCustomPrompt="1"/>
          </p:nvPr>
        </p:nvSpPr>
        <p:spPr>
          <a:xfrm>
            <a:off x="558000" y="1412776"/>
            <a:ext cx="8028000" cy="4739679"/>
          </a:xfrm>
        </p:spPr>
        <p:txBody>
          <a:bodyPr/>
          <a:lstStyle>
            <a:lvl1pPr marL="4763" indent="-4763">
              <a:lnSpc>
                <a:spcPct val="114000"/>
              </a:lnSpc>
              <a:spcBef>
                <a:spcPts val="0"/>
              </a:spcBef>
              <a:defRPr sz="1800" b="0" baseline="0">
                <a:solidFill>
                  <a:schemeClr val="tx1"/>
                </a:solidFill>
              </a:defRPr>
            </a:lvl1pPr>
          </a:lstStyle>
          <a:p>
            <a:pPr lvl="0"/>
            <a:r>
              <a:rPr lang="en-US" dirty="0"/>
              <a:t>Text should be 12-18pt Arial. Do not use other fonts.</a:t>
            </a:r>
          </a:p>
          <a:p>
            <a:pPr lvl="0"/>
            <a:endParaRPr lang="en-US" b="1" dirty="0">
              <a:latin typeface="Arial" pitchFamily="84" charset="0"/>
            </a:endParaRPr>
          </a:p>
          <a:p>
            <a:pPr lvl="0"/>
            <a:r>
              <a:rPr lang="en-US" b="1" dirty="0">
                <a:latin typeface="Arial" pitchFamily="84" charset="0"/>
              </a:rPr>
              <a:t>Note</a:t>
            </a:r>
          </a:p>
          <a:p>
            <a:pPr lvl="0"/>
            <a:r>
              <a:rPr lang="en-US" dirty="0">
                <a:latin typeface="Arial" pitchFamily="84" charset="0"/>
              </a:rPr>
              <a:t>This template should NOT be used to create publications, as this may mean</a:t>
            </a:r>
          </a:p>
          <a:p>
            <a:pPr lvl="0"/>
            <a:r>
              <a:rPr lang="en-US" dirty="0">
                <a:latin typeface="Arial" pitchFamily="84" charset="0"/>
              </a:rPr>
              <a:t>publication on GOV.UK will not be possible. </a:t>
            </a:r>
          </a:p>
          <a:p>
            <a:pPr lvl="0"/>
            <a:endParaRPr lang="en-US" dirty="0">
              <a:latin typeface="Arial" pitchFamily="84" charset="0"/>
            </a:endParaRPr>
          </a:p>
          <a:p>
            <a:pPr lvl="0"/>
            <a:r>
              <a:rPr lang="en-US" dirty="0">
                <a:latin typeface="Arial" pitchFamily="84" charset="0"/>
              </a:rPr>
              <a:t>Please contact </a:t>
            </a:r>
            <a:r>
              <a:rPr lang="en-US" dirty="0">
                <a:latin typeface="Arial" pitchFamily="84" charset="0"/>
                <a:hlinkClick r:id="rId2"/>
              </a:rPr>
              <a:t>publications@phe.gov.uk</a:t>
            </a:r>
            <a:r>
              <a:rPr lang="en-US" dirty="0">
                <a:latin typeface="Arial" pitchFamily="84" charset="0"/>
              </a:rPr>
              <a:t> for more details</a:t>
            </a:r>
          </a:p>
          <a:p>
            <a:pPr lvl="0"/>
            <a:endParaRPr lang="en-US" dirty="0"/>
          </a:p>
        </p:txBody>
      </p:sp>
      <p:sp>
        <p:nvSpPr>
          <p:cNvPr id="5" name="Slide Number Placeholder 5"/>
          <p:cNvSpPr>
            <a:spLocks noGrp="1"/>
          </p:cNvSpPr>
          <p:nvPr>
            <p:ph type="sldNum" sz="quarter" idx="10"/>
          </p:nvPr>
        </p:nvSpPr>
        <p:spPr>
          <a:xfrm>
            <a:off x="0" y="6308725"/>
            <a:ext cx="9144000" cy="549275"/>
          </a:xfrm>
        </p:spPr>
        <p:txBody>
          <a:bodyPr/>
          <a:lstStyle>
            <a:lvl1pPr>
              <a:defRPr/>
            </a:lvl1pPr>
          </a:lstStyle>
          <a:p>
            <a:pPr marL="531813">
              <a:defRPr/>
            </a:pPr>
            <a:r>
              <a:rPr lang="en-US" dirty="0"/>
              <a:t>  </a:t>
            </a:r>
            <a:fld id="{2565FA6D-D4C8-4C4C-AC4B-3269734D34D8}" type="slidenum">
              <a:rPr lang="en-US" smtClean="0"/>
              <a:pPr marL="531813">
                <a:defRPr/>
              </a:pPr>
              <a:t>‹#›</a:t>
            </a:fld>
            <a:endParaRPr lang="en-US" dirty="0"/>
          </a:p>
        </p:txBody>
      </p:sp>
      <p:sp>
        <p:nvSpPr>
          <p:cNvPr id="6" name="Footer Placeholder 5"/>
          <p:cNvSpPr>
            <a:spLocks noGrp="1"/>
          </p:cNvSpPr>
          <p:nvPr>
            <p:ph type="ftr" sz="quarter" idx="11"/>
          </p:nvPr>
        </p:nvSpPr>
        <p:spPr/>
        <p:txBody>
          <a:bodyPr/>
          <a:lstStyle>
            <a:lvl1pPr marL="173038" indent="0" algn="l">
              <a:defRPr sz="1200" baseline="0">
                <a:solidFill>
                  <a:schemeClr val="bg1"/>
                </a:solidFill>
                <a:latin typeface="Arial" pitchFamily="34" charset="0"/>
              </a:defRPr>
            </a:lvl1pPr>
          </a:lstStyle>
          <a:p>
            <a:pPr>
              <a:defRPr/>
            </a:pPr>
            <a:r>
              <a:rPr lang="en-US"/>
              <a:t>Local Alcohol Profiles for England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7213" y="274638"/>
            <a:ext cx="8029575" cy="1143000"/>
          </a:xfrm>
          <a:prstGeom prst="rect">
            <a:avLst/>
          </a:prstGeom>
        </p:spPr>
        <p:txBody>
          <a:bodyPr vert="horz" lIns="0" tIns="0" rIns="0" bIns="0" rtlCol="0" anchor="ctr">
            <a:normAutofit/>
          </a:bodyPr>
          <a:lstStyle/>
          <a:p>
            <a:r>
              <a:rPr lang="en-US" dirty="0"/>
              <a:t>Click to edit Master title style</a:t>
            </a:r>
          </a:p>
        </p:txBody>
      </p:sp>
      <p:sp>
        <p:nvSpPr>
          <p:cNvPr id="1027" name="Text Placeholder 2"/>
          <p:cNvSpPr>
            <a:spLocks noGrp="1"/>
          </p:cNvSpPr>
          <p:nvPr>
            <p:ph type="body" idx="1"/>
          </p:nvPr>
        </p:nvSpPr>
        <p:spPr bwMode="auto">
          <a:xfrm>
            <a:off x="557213" y="1600200"/>
            <a:ext cx="8029575"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5"/>
            <a:r>
              <a:rPr lang="en-US" dirty="0"/>
              <a:t>Fifth level</a:t>
            </a:r>
          </a:p>
        </p:txBody>
      </p:sp>
      <p:sp>
        <p:nvSpPr>
          <p:cNvPr id="7" name="Slide Number Placeholder 5"/>
          <p:cNvSpPr>
            <a:spLocks noGrp="1"/>
          </p:cNvSpPr>
          <p:nvPr>
            <p:ph type="sldNum" sz="quarter" idx="4"/>
          </p:nvPr>
        </p:nvSpPr>
        <p:spPr>
          <a:xfrm>
            <a:off x="0" y="6308725"/>
            <a:ext cx="9144000" cy="549275"/>
          </a:xfrm>
          <a:prstGeom prst="rect">
            <a:avLst/>
          </a:prstGeom>
          <a:solidFill>
            <a:schemeClr val="bg2"/>
          </a:solidFill>
        </p:spPr>
        <p:txBody>
          <a:bodyPr vert="horz" wrap="square" lIns="0" tIns="0" rIns="91440" bIns="0" numCol="1" anchor="ctr" anchorCtr="0" compatLnSpc="1">
            <a:prstTxWarp prst="textNoShape">
              <a:avLst/>
            </a:prstTxWarp>
          </a:bodyPr>
          <a:lstStyle>
            <a:lvl1pPr>
              <a:defRPr sz="1200">
                <a:solidFill>
                  <a:schemeClr val="bg1"/>
                </a:solidFill>
              </a:defRPr>
            </a:lvl1pPr>
          </a:lstStyle>
          <a:p>
            <a:pPr>
              <a:defRPr/>
            </a:pPr>
            <a:r>
              <a:rPr lang="en-US" dirty="0"/>
              <a:t>  </a:t>
            </a:r>
            <a:fld id="{45F8D313-CCBE-49D6-A3BC-57B1848DFB52}" type="slidenum">
              <a:rPr lang="en-US" smtClean="0"/>
              <a:pPr>
                <a:defRPr/>
              </a:pPr>
              <a:t>‹#›</a:t>
            </a:fld>
            <a:r>
              <a:rPr lang="en-US" dirty="0"/>
              <a:t> </a:t>
            </a:r>
          </a:p>
        </p:txBody>
      </p:sp>
      <p:sp>
        <p:nvSpPr>
          <p:cNvPr id="6" name="Footer Placeholder 5"/>
          <p:cNvSpPr>
            <a:spLocks noGrp="1"/>
          </p:cNvSpPr>
          <p:nvPr>
            <p:ph type="ftr" sz="quarter" idx="3"/>
          </p:nvPr>
        </p:nvSpPr>
        <p:spPr>
          <a:xfrm>
            <a:off x="900113" y="6308725"/>
            <a:ext cx="8064375" cy="549275"/>
          </a:xfrm>
          <a:prstGeom prst="rect">
            <a:avLst/>
          </a:prstGeom>
        </p:spPr>
        <p:txBody>
          <a:bodyPr vert="horz" lIns="0" tIns="0" rIns="0" bIns="0" rtlCol="0" anchor="ctr"/>
          <a:lstStyle>
            <a:lvl1pPr algn="l" fontAlgn="auto">
              <a:spcBef>
                <a:spcPts val="0"/>
              </a:spcBef>
              <a:spcAft>
                <a:spcPts val="0"/>
              </a:spcAft>
              <a:defRPr sz="1200" baseline="0">
                <a:solidFill>
                  <a:schemeClr val="bg1"/>
                </a:solidFill>
                <a:latin typeface="Arial" pitchFamily="34" charset="0"/>
                <a:ea typeface="+mn-ea"/>
                <a:cs typeface="+mn-cs"/>
              </a:defRPr>
            </a:lvl1pPr>
          </a:lstStyle>
          <a:p>
            <a:pPr>
              <a:defRPr/>
            </a:pPr>
            <a:r>
              <a:rPr lang="en-US"/>
              <a:t>Local Alcohol Profiles for England</a:t>
            </a:r>
            <a:endParaRPr 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Lst>
  <p:hf hdr="0" dt="0"/>
  <p:txStyles>
    <p:titleStyle>
      <a:lvl1pPr algn="l" rtl="0" eaLnBrk="0" fontAlgn="base" hangingPunct="0">
        <a:spcBef>
          <a:spcPct val="0"/>
        </a:spcBef>
        <a:spcAft>
          <a:spcPct val="0"/>
        </a:spcAft>
        <a:defRPr sz="4000" kern="1200" spc="-150">
          <a:solidFill>
            <a:srgbClr val="00AE9E"/>
          </a:solidFill>
          <a:latin typeface="+mj-lt"/>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p:titleStyle>
    <p:bodyStyle>
      <a:lvl1pPr marL="342900" indent="-342900" algn="l" rtl="0" eaLnBrk="0" fontAlgn="base" hangingPunct="0">
        <a:spcBef>
          <a:spcPts val="1200"/>
        </a:spcBef>
        <a:spcAft>
          <a:spcPct val="0"/>
        </a:spcAft>
        <a:buFont typeface="Arial" pitchFamily="84" charset="0"/>
        <a:defRPr kern="1200" baseline="0">
          <a:solidFill>
            <a:srgbClr val="00AE9E"/>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ape@phe.gov.uk" TargetMode="External"/><Relationship Id="rId2" Type="http://schemas.openxmlformats.org/officeDocument/2006/relationships/hyperlink" Target="https://fingertips.phe.org.uk/profile/local-alcohol-profiles" TargetMode="External"/><Relationship Id="rId1" Type="http://schemas.openxmlformats.org/officeDocument/2006/relationships/slideLayout" Target="../slideLayouts/slideLayout1.xml"/><Relationship Id="rId4" Type="http://schemas.openxmlformats.org/officeDocument/2006/relationships/hyperlink" Target="http://www.nationalarchives.gov.uk/doc/open-government-licence/version/2/"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fingertips.phe.org.uk/profile/local-alcohol-profiles" TargetMode="External"/><Relationship Id="rId2" Type="http://schemas.openxmlformats.org/officeDocument/2006/relationships/slide" Target="slide7.xml"/><Relationship Id="rId1" Type="http://schemas.openxmlformats.org/officeDocument/2006/relationships/slideLayout" Target="../slideLayouts/slideLayout2.xml"/><Relationship Id="rId4" Type="http://schemas.openxmlformats.org/officeDocument/2006/relationships/hyperlink" Target="https://fingertips.phe.org.uk/documents/LAPE_2017_User_Guide_071117.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fingertips.phe.org.uk/profile/local-alcohol-profil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Local Alcohol Profiles for England</a:t>
            </a:r>
            <a:br>
              <a:rPr lang="en-GB" dirty="0"/>
            </a:br>
            <a:r>
              <a:rPr lang="en-GB" sz="2800" dirty="0">
                <a:hlinkClick r:id="rId2"/>
              </a:rPr>
              <a:t>https://fingertips.phe.org.uk/profile/local-alcohol-profiles</a:t>
            </a:r>
            <a:endParaRPr lang="en-GB" sz="2800" dirty="0"/>
          </a:p>
        </p:txBody>
      </p:sp>
      <p:sp>
        <p:nvSpPr>
          <p:cNvPr id="3" name="Subtitle 2"/>
          <p:cNvSpPr>
            <a:spLocks noGrp="1"/>
          </p:cNvSpPr>
          <p:nvPr>
            <p:ph type="subTitle" idx="1"/>
          </p:nvPr>
        </p:nvSpPr>
        <p:spPr>
          <a:xfrm>
            <a:off x="539552" y="5013176"/>
            <a:ext cx="7633648" cy="410344"/>
          </a:xfrm>
        </p:spPr>
        <p:txBody>
          <a:bodyPr>
            <a:normAutofit fontScale="77500" lnSpcReduction="20000"/>
          </a:bodyPr>
          <a:lstStyle/>
          <a:p>
            <a:r>
              <a:rPr lang="en-GB" dirty="0"/>
              <a:t>Responsible statistician and product lead: Mark Cook</a:t>
            </a:r>
          </a:p>
          <a:p>
            <a:r>
              <a:rPr lang="en-GB" dirty="0"/>
              <a:t>For queries relating to this document, please contact: </a:t>
            </a:r>
            <a:r>
              <a:rPr lang="en-GB" u="sng" dirty="0">
                <a:hlinkClick r:id="rId3"/>
              </a:rPr>
              <a:t>lape@phe.gov.uk</a:t>
            </a:r>
            <a:r>
              <a:rPr lang="en-GB" u="sng" dirty="0"/>
              <a:t> </a:t>
            </a:r>
          </a:p>
        </p:txBody>
      </p:sp>
      <p:sp>
        <p:nvSpPr>
          <p:cNvPr id="4" name="Subtitle 2"/>
          <p:cNvSpPr txBox="1">
            <a:spLocks/>
          </p:cNvSpPr>
          <p:nvPr/>
        </p:nvSpPr>
        <p:spPr bwMode="auto">
          <a:xfrm>
            <a:off x="539552" y="5661248"/>
            <a:ext cx="7633648" cy="648072"/>
          </a:xfrm>
          <a:prstGeom prst="rect">
            <a:avLst/>
          </a:prstGeom>
          <a:noFill/>
          <a:ln w="9525">
            <a:noFill/>
            <a:miter lim="800000"/>
            <a:headEnd/>
            <a:tailEnd/>
          </a:ln>
        </p:spPr>
        <p:txBody>
          <a:bodyPr vert="horz" wrap="square" lIns="0" tIns="0" rIns="0" bIns="0" numCol="1" anchor="b" anchorCtr="0" compatLnSpc="1">
            <a:prstTxWarp prst="textNoShape">
              <a:avLst/>
            </a:prstTxWarp>
            <a:normAutofit fontScale="55000" lnSpcReduction="20000"/>
          </a:bodyPr>
          <a:lstStyle>
            <a:lvl1pPr marL="0" indent="0" algn="l" rtl="0" eaLnBrk="0" fontAlgn="base" hangingPunct="0">
              <a:spcBef>
                <a:spcPts val="0"/>
              </a:spcBef>
              <a:spcAft>
                <a:spcPct val="0"/>
              </a:spcAft>
              <a:buFont typeface="Arial" pitchFamily="84" charset="0"/>
              <a:buNone/>
              <a:defRPr sz="2000" b="0" i="0" kern="1200" baseline="0">
                <a:solidFill>
                  <a:schemeClr val="bg1"/>
                </a:solidFill>
                <a:latin typeface="Arial" pitchFamily="34" charset="0"/>
                <a:ea typeface="ヒラギノ角ゴ Pro W3" pitchFamily="84" charset="-128"/>
                <a:cs typeface="ヒラギノ角ゴ Pro W3" pitchFamily="84" charset="-128"/>
              </a:defRPr>
            </a:lvl1pPr>
            <a:lvl2pPr marL="457200" indent="0" algn="ctr" rtl="0" eaLnBrk="0" fontAlgn="base" hangingPunct="0">
              <a:spcBef>
                <a:spcPts val="600"/>
              </a:spcBef>
              <a:spcAft>
                <a:spcPct val="0"/>
              </a:spcAft>
              <a:buNone/>
              <a:defRPr kern="1200" baseline="0">
                <a:solidFill>
                  <a:schemeClr val="tx1">
                    <a:tint val="75000"/>
                  </a:schemeClr>
                </a:solidFill>
                <a:latin typeface="Arial" pitchFamily="34" charset="0"/>
                <a:ea typeface="ヒラギノ角ゴ Pro W3" pitchFamily="84" charset="-128"/>
                <a:cs typeface="+mn-cs"/>
              </a:defRPr>
            </a:lvl2pPr>
            <a:lvl3pPr marL="914400" indent="0" algn="ctr" rtl="0" eaLnBrk="0" fontAlgn="base" hangingPunct="0">
              <a:spcBef>
                <a:spcPts val="600"/>
              </a:spcBef>
              <a:spcAft>
                <a:spcPct val="0"/>
              </a:spcAft>
              <a:buFont typeface="Arial" pitchFamily="84" charset="0"/>
              <a:buNone/>
              <a:defRPr kern="1200">
                <a:solidFill>
                  <a:schemeClr val="tx1">
                    <a:tint val="75000"/>
                  </a:schemeClr>
                </a:solidFill>
                <a:latin typeface="Arial" pitchFamily="34" charset="0"/>
                <a:ea typeface="ヒラギノ角ゴ Pro W3" pitchFamily="84" charset="-128"/>
                <a:cs typeface="+mn-cs"/>
              </a:defRPr>
            </a:lvl3pPr>
            <a:lvl4pPr marL="1371600" indent="0" algn="ctr" rtl="0" eaLnBrk="0" fontAlgn="base" hangingPunct="0">
              <a:spcBef>
                <a:spcPts val="600"/>
              </a:spcBef>
              <a:spcAft>
                <a:spcPct val="0"/>
              </a:spcAft>
              <a:buFont typeface="Arial" pitchFamily="34" charset="0"/>
              <a:buNone/>
              <a:defRPr sz="1600" kern="1200">
                <a:solidFill>
                  <a:schemeClr val="tx1">
                    <a:tint val="75000"/>
                  </a:schemeClr>
                </a:solidFill>
                <a:latin typeface="Arial" pitchFamily="34" charset="0"/>
                <a:ea typeface="ヒラギノ角ゴ Pro W3" pitchFamily="84" charset="-128"/>
                <a:cs typeface="+mn-cs"/>
              </a:defRPr>
            </a:lvl4pPr>
            <a:lvl5pPr marL="1828800" indent="0" algn="ctr" rtl="0" eaLnBrk="0" fontAlgn="base" hangingPunct="0">
              <a:spcBef>
                <a:spcPct val="20000"/>
              </a:spcBef>
              <a:spcAft>
                <a:spcPct val="0"/>
              </a:spcAft>
              <a:buFont typeface="Arial" pitchFamily="34" charset="0"/>
              <a:buNone/>
              <a:defRPr sz="1500" kern="1200">
                <a:solidFill>
                  <a:schemeClr val="tx1">
                    <a:tint val="75000"/>
                  </a:schemeClr>
                </a:solidFill>
                <a:latin typeface="Arial" pitchFamily="34" charset="0"/>
                <a:ea typeface="ヒラギノ角ゴ Pro W3" pitchFamily="84" charset="-128"/>
                <a:cs typeface="+mn-cs"/>
              </a:defRPr>
            </a:lvl5pPr>
            <a:lvl6pPr marL="2286000" indent="0" algn="ctr" defTabSz="914400" rtl="0" eaLnBrk="1" latinLnBrk="0" hangingPunct="1">
              <a:spcBef>
                <a:spcPct val="20000"/>
              </a:spcBef>
              <a:buFontTx/>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GB" dirty="0"/>
              <a:t>First published: February 2019</a:t>
            </a:r>
          </a:p>
          <a:p>
            <a:r>
              <a:rPr lang="en-GB" dirty="0"/>
              <a:t>© Crown copyright 2019 </a:t>
            </a:r>
          </a:p>
          <a:p>
            <a:r>
              <a:rPr lang="en-GB" dirty="0"/>
              <a:t>Re-use of Crown copyright material (excluding logos) is allowed under the terms of the Open Government Licence, visit </a:t>
            </a:r>
            <a:r>
              <a:rPr lang="en-GB" dirty="0">
                <a:hlinkClick r:id="rId4"/>
              </a:rPr>
              <a:t>www.nationalarchives.gov.uk/doc/open-government-licence/version/2/</a:t>
            </a:r>
            <a:r>
              <a:rPr lang="en-GB" dirty="0"/>
              <a:t> for terms and conditions</a:t>
            </a:r>
            <a:endParaRPr lang="en-GB"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4577269" y="1338521"/>
            <a:ext cx="3941992" cy="473967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buFontTx/>
              <a:buChar char="-"/>
            </a:pPr>
            <a:endParaRPr lang="en-GB" sz="1200" dirty="0"/>
          </a:p>
          <a:p>
            <a:pPr marL="171450" indent="-171450">
              <a:buFontTx/>
              <a:buChar char="-"/>
            </a:pPr>
            <a:endParaRPr lang="en-GB" sz="1200" dirty="0"/>
          </a:p>
          <a:p>
            <a:pPr marL="171450" indent="-171450">
              <a:buFontTx/>
              <a:buChar char="-"/>
            </a:pPr>
            <a:endParaRPr lang="en-GB" sz="1200" dirty="0"/>
          </a:p>
          <a:p>
            <a:pPr marL="0" indent="0"/>
            <a:endParaRPr lang="en-GB" sz="1000" b="1" dirty="0">
              <a:solidFill>
                <a:schemeClr val="bg2"/>
              </a:solidFill>
            </a:endParaRPr>
          </a:p>
          <a:p>
            <a:pPr marL="0" indent="0"/>
            <a:endParaRPr lang="en-GB" sz="1000" b="1" dirty="0">
              <a:solidFill>
                <a:schemeClr val="bg2"/>
              </a:solidFill>
            </a:endParaRPr>
          </a:p>
          <a:p>
            <a:pPr marL="0" indent="0"/>
            <a:endParaRPr lang="en-GB" sz="1100" dirty="0"/>
          </a:p>
          <a:p>
            <a:pPr marL="285750" indent="-285750">
              <a:buFontTx/>
              <a:buChar char="-"/>
            </a:pPr>
            <a:endParaRPr lang="en-GB" sz="1000" dirty="0"/>
          </a:p>
        </p:txBody>
      </p:sp>
      <p:sp>
        <p:nvSpPr>
          <p:cNvPr id="2" name="Title 1"/>
          <p:cNvSpPr>
            <a:spLocks noGrp="1"/>
          </p:cNvSpPr>
          <p:nvPr>
            <p:ph type="title"/>
          </p:nvPr>
        </p:nvSpPr>
        <p:spPr/>
        <p:txBody>
          <a:bodyPr>
            <a:normAutofit fontScale="90000"/>
          </a:bodyPr>
          <a:lstStyle/>
          <a:p>
            <a:r>
              <a:rPr lang="en-GB" sz="2700" dirty="0"/>
              <a:t>Local Alcohol Profiles for England: February 2019</a:t>
            </a:r>
            <a:br>
              <a:rPr lang="en-GB" sz="2400" dirty="0"/>
            </a:br>
            <a:r>
              <a:rPr lang="en-GB" sz="2000" dirty="0">
                <a:solidFill>
                  <a:srgbClr val="002776"/>
                </a:solidFill>
              </a:rPr>
              <a:t>Main findings</a:t>
            </a:r>
            <a:endParaRPr lang="en-GB" sz="2000" dirty="0"/>
          </a:p>
        </p:txBody>
      </p:sp>
      <p:sp>
        <p:nvSpPr>
          <p:cNvPr id="3" name="Content Placeholder 2"/>
          <p:cNvSpPr>
            <a:spLocks noGrp="1"/>
          </p:cNvSpPr>
          <p:nvPr>
            <p:ph idx="1"/>
          </p:nvPr>
        </p:nvSpPr>
        <p:spPr>
          <a:xfrm>
            <a:off x="558000" y="1412776"/>
            <a:ext cx="3941992" cy="4739679"/>
          </a:xfrm>
        </p:spPr>
        <p:txBody>
          <a:bodyPr/>
          <a:lstStyle/>
          <a:p>
            <a:pPr marL="171450" indent="-171450" algn="just">
              <a:buFont typeface="Wingdings" panose="05000000000000000000" pitchFamily="2" charset="2"/>
              <a:buChar char="§"/>
            </a:pPr>
            <a:r>
              <a:rPr lang="en-GB" sz="1100" dirty="0">
                <a:solidFill>
                  <a:schemeClr val="accent1"/>
                </a:solidFill>
              </a:rPr>
              <a:t>In 2017/18 in England there were 1.17 million hospital admissions where the primary or any secondary reason for admission was linked to alcohol (Broad measure).  </a:t>
            </a:r>
            <a:r>
              <a:rPr lang="en-GB" sz="1100" dirty="0">
                <a:solidFill>
                  <a:srgbClr val="11175E"/>
                </a:solidFill>
              </a:rPr>
              <a:t>Increases in the rate have been observed every year since 2008/09.</a:t>
            </a:r>
            <a:endParaRPr lang="en-GB" sz="1100" dirty="0">
              <a:solidFill>
                <a:schemeClr val="accent1"/>
              </a:solidFill>
            </a:endParaRPr>
          </a:p>
          <a:p>
            <a:pPr marL="171450" indent="-171450" algn="just">
              <a:buFontTx/>
              <a:buChar char="-"/>
            </a:pPr>
            <a:endParaRPr lang="en-GB" sz="1100" b="1" dirty="0"/>
          </a:p>
          <a:p>
            <a:pPr marL="171450" indent="-171450" algn="just">
              <a:buFont typeface="Wingdings" panose="05000000000000000000" pitchFamily="2" charset="2"/>
              <a:buChar char="§"/>
            </a:pPr>
            <a:r>
              <a:rPr lang="en-GB" sz="1100" dirty="0">
                <a:solidFill>
                  <a:schemeClr val="accent1"/>
                </a:solidFill>
              </a:rPr>
              <a:t>The rate of hospital admissions where the main reason for admission was attributed to alcohol (Narrow measure)  remains broadly flat, but there has been a minor increase in the number of admissions since 2016/17.</a:t>
            </a:r>
          </a:p>
          <a:p>
            <a:pPr marL="171450" indent="-171450" algn="just">
              <a:buFont typeface="Wingdings" panose="05000000000000000000" pitchFamily="2" charset="2"/>
              <a:buChar char="§"/>
            </a:pPr>
            <a:endParaRPr lang="en-GB" sz="1100" dirty="0">
              <a:solidFill>
                <a:schemeClr val="accent1"/>
              </a:solidFill>
            </a:endParaRPr>
          </a:p>
          <a:p>
            <a:pPr marL="171450" indent="-171450" algn="just">
              <a:buFont typeface="Wingdings" panose="05000000000000000000" pitchFamily="2" charset="2"/>
              <a:buChar char="§"/>
            </a:pPr>
            <a:r>
              <a:rPr lang="en-GB" sz="1100" dirty="0">
                <a:solidFill>
                  <a:schemeClr val="accent1"/>
                </a:solidFill>
              </a:rPr>
              <a:t>The rate of hospital admissions for alcohol-related conditions on the Narrow measure is highest in the over 65s age group.</a:t>
            </a:r>
          </a:p>
          <a:p>
            <a:pPr marL="0" indent="0" algn="just"/>
            <a:endParaRPr lang="en-GB" sz="1100" dirty="0">
              <a:solidFill>
                <a:schemeClr val="accent1"/>
              </a:solidFill>
            </a:endParaRPr>
          </a:p>
          <a:p>
            <a:pPr marL="171450" indent="-171450" algn="just">
              <a:buFont typeface="Wingdings" panose="05000000000000000000" pitchFamily="2" charset="2"/>
              <a:buChar char="§"/>
            </a:pPr>
            <a:r>
              <a:rPr lang="en-GB" sz="1100" dirty="0">
                <a:solidFill>
                  <a:schemeClr val="accent1"/>
                </a:solidFill>
              </a:rPr>
              <a:t>The rate of hospital admissions for conditions solely caused by alcohol consumption in the under 18s continued to fall in 2017/18. </a:t>
            </a:r>
          </a:p>
          <a:p>
            <a:pPr marL="171450" indent="-171450" algn="just">
              <a:buFont typeface="Wingdings" panose="05000000000000000000" pitchFamily="2" charset="2"/>
              <a:buChar char="§"/>
            </a:pPr>
            <a:endParaRPr lang="en-GB" sz="1100" dirty="0">
              <a:solidFill>
                <a:schemeClr val="accent1"/>
              </a:solidFill>
            </a:endParaRPr>
          </a:p>
          <a:p>
            <a:pPr marL="171450" indent="-171450" algn="just">
              <a:buFont typeface="Wingdings" panose="05000000000000000000" pitchFamily="2" charset="2"/>
              <a:buChar char="§"/>
            </a:pPr>
            <a:r>
              <a:rPr lang="en-GB" sz="1100" dirty="0">
                <a:solidFill>
                  <a:schemeClr val="accent1"/>
                </a:solidFill>
              </a:rPr>
              <a:t>Chronic conditions which are partly but not wholly caused by alcohol account for the majority of alcohol-related hospital admissions.  Cardiovascular diseases are responsible for the most admissions in this group.</a:t>
            </a:r>
          </a:p>
          <a:p>
            <a:pPr marL="0" indent="0" algn="just"/>
            <a:endParaRPr lang="en-GB" sz="1100" dirty="0">
              <a:solidFill>
                <a:schemeClr val="accent1"/>
              </a:solidFill>
            </a:endParaRPr>
          </a:p>
          <a:p>
            <a:pPr marL="171450" indent="-171450" algn="just">
              <a:buFont typeface="Wingdings" panose="05000000000000000000" pitchFamily="2" charset="2"/>
              <a:buChar char="§"/>
            </a:pPr>
            <a:r>
              <a:rPr lang="en-GB" sz="1100" dirty="0">
                <a:solidFill>
                  <a:srgbClr val="11175E"/>
                </a:solidFill>
              </a:rPr>
              <a:t>See </a:t>
            </a:r>
            <a:r>
              <a:rPr lang="en-GB" sz="1100" dirty="0">
                <a:solidFill>
                  <a:srgbClr val="11175E"/>
                </a:solidFill>
                <a:hlinkClick r:id="rId2" action="ppaction://hlinksldjump"/>
              </a:rPr>
              <a:t>Key definitions used in LAPE</a:t>
            </a:r>
            <a:r>
              <a:rPr lang="en-GB" sz="1100" dirty="0">
                <a:solidFill>
                  <a:srgbClr val="11175E"/>
                </a:solidFill>
              </a:rPr>
              <a:t> for brief glossary of terms.</a:t>
            </a:r>
          </a:p>
          <a:p>
            <a:pPr marL="0" indent="0" algn="just"/>
            <a:endParaRPr lang="en-GB" sz="1100" b="1" dirty="0"/>
          </a:p>
          <a:p>
            <a:pPr marL="0" indent="0" algn="just"/>
            <a:endParaRPr lang="en-GB" sz="1000" b="1" dirty="0">
              <a:solidFill>
                <a:schemeClr val="bg2"/>
              </a:solidFill>
            </a:endParaRPr>
          </a:p>
          <a:p>
            <a:pPr marL="0" indent="0" algn="just"/>
            <a:endParaRPr lang="en-GB" sz="1000" b="1" dirty="0">
              <a:solidFill>
                <a:schemeClr val="bg2"/>
              </a:solidFill>
            </a:endParaRPr>
          </a:p>
          <a:p>
            <a:pPr marL="0" indent="0" algn="just"/>
            <a:endParaRPr lang="en-GB" sz="1100" dirty="0"/>
          </a:p>
          <a:p>
            <a:pPr marL="285750" indent="-285750" algn="just">
              <a:buFontTx/>
              <a:buChar char="-"/>
            </a:pPr>
            <a:endParaRPr lang="en-GB" sz="1000" dirty="0"/>
          </a:p>
          <a:p>
            <a:pPr marL="285750" indent="-285750" algn="just">
              <a:buFontTx/>
              <a:buChar char="-"/>
            </a:pPr>
            <a:endParaRPr lang="en-GB" sz="1000" dirty="0"/>
          </a:p>
        </p:txBody>
      </p:sp>
      <p:sp>
        <p:nvSpPr>
          <p:cNvPr id="4" name="Slide Number Placeholder 3"/>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2</a:t>
            </a:fld>
            <a:endParaRPr lang="en-US" dirty="0"/>
          </a:p>
        </p:txBody>
      </p:sp>
      <p:sp>
        <p:nvSpPr>
          <p:cNvPr id="6" name="TextBox 5"/>
          <p:cNvSpPr txBox="1"/>
          <p:nvPr/>
        </p:nvSpPr>
        <p:spPr>
          <a:xfrm>
            <a:off x="4783080" y="1412776"/>
            <a:ext cx="3536299" cy="1446550"/>
          </a:xfrm>
          <a:prstGeom prst="rect">
            <a:avLst/>
          </a:prstGeom>
          <a:solidFill>
            <a:schemeClr val="bg2"/>
          </a:solidFill>
        </p:spPr>
        <p:txBody>
          <a:bodyPr wrap="square" rtlCol="0">
            <a:spAutoFit/>
          </a:bodyPr>
          <a:lstStyle/>
          <a:p>
            <a:r>
              <a:rPr lang="en-GB" sz="1100" b="1" dirty="0">
                <a:solidFill>
                  <a:schemeClr val="bg1"/>
                </a:solidFill>
              </a:rPr>
              <a:t>What’s new in LAPE?</a:t>
            </a:r>
          </a:p>
          <a:p>
            <a:endParaRPr lang="en-GB" sz="1100" dirty="0">
              <a:solidFill>
                <a:schemeClr val="bg1"/>
              </a:solidFill>
            </a:endParaRPr>
          </a:p>
          <a:p>
            <a:r>
              <a:rPr lang="en-GB" sz="1100" dirty="0">
                <a:solidFill>
                  <a:schemeClr val="bg1"/>
                </a:solidFill>
              </a:rPr>
              <a:t>The Local Alcohol Profiles for England have been updated with 2017/18 hospital admissions data including </a:t>
            </a:r>
            <a:r>
              <a:rPr lang="en-GB" sz="1100" b="1" dirty="0">
                <a:solidFill>
                  <a:schemeClr val="bg1"/>
                </a:solidFill>
              </a:rPr>
              <a:t>alcohol-specific admissions</a:t>
            </a:r>
            <a:r>
              <a:rPr lang="en-GB" sz="1100" dirty="0">
                <a:solidFill>
                  <a:schemeClr val="bg1"/>
                </a:solidFill>
              </a:rPr>
              <a:t>, </a:t>
            </a:r>
            <a:r>
              <a:rPr lang="en-GB" sz="1100" b="1" dirty="0">
                <a:solidFill>
                  <a:schemeClr val="bg1"/>
                </a:solidFill>
              </a:rPr>
              <a:t>alcohol-related admissions</a:t>
            </a:r>
            <a:r>
              <a:rPr lang="en-GB" sz="1100" dirty="0">
                <a:solidFill>
                  <a:schemeClr val="bg1"/>
                </a:solidFill>
              </a:rPr>
              <a:t> and breakdowns by age group and condition.</a:t>
            </a:r>
          </a:p>
          <a:p>
            <a:endParaRPr lang="en-GB" sz="1100" dirty="0"/>
          </a:p>
        </p:txBody>
      </p:sp>
      <p:sp>
        <p:nvSpPr>
          <p:cNvPr id="7" name="TextBox 6"/>
          <p:cNvSpPr txBox="1"/>
          <p:nvPr/>
        </p:nvSpPr>
        <p:spPr>
          <a:xfrm>
            <a:off x="4783080" y="3089851"/>
            <a:ext cx="3536299" cy="2462213"/>
          </a:xfrm>
          <a:prstGeom prst="rect">
            <a:avLst/>
          </a:prstGeom>
          <a:solidFill>
            <a:srgbClr val="00B092"/>
          </a:solidFill>
        </p:spPr>
        <p:txBody>
          <a:bodyPr wrap="square" rtlCol="0">
            <a:spAutoFit/>
          </a:bodyPr>
          <a:lstStyle/>
          <a:p>
            <a:r>
              <a:rPr lang="en-GB" sz="1100" b="1" dirty="0">
                <a:solidFill>
                  <a:schemeClr val="bg1"/>
                </a:solidFill>
              </a:rPr>
              <a:t>Methods used in LAPE</a:t>
            </a:r>
          </a:p>
          <a:p>
            <a:endParaRPr lang="en-GB" sz="1100" b="1" dirty="0">
              <a:solidFill>
                <a:schemeClr val="bg1"/>
              </a:solidFill>
            </a:endParaRPr>
          </a:p>
          <a:p>
            <a:r>
              <a:rPr lang="en-GB" sz="1100" dirty="0">
                <a:solidFill>
                  <a:schemeClr val="bg1"/>
                </a:solidFill>
              </a:rPr>
              <a:t>Information about the methods used to generate the indicators in LAPE can be found in the definitions tab on the LAPE site: </a:t>
            </a:r>
            <a:r>
              <a:rPr lang="en-GB" sz="1100" dirty="0">
                <a:solidFill>
                  <a:schemeClr val="bg1"/>
                </a:solidFill>
                <a:hlinkClick r:id="rId3"/>
              </a:rPr>
              <a:t>https://fingertips.phe.org.uk/profile/local-alcohol-profiles</a:t>
            </a:r>
            <a:r>
              <a:rPr lang="en-GB" sz="1100" dirty="0">
                <a:solidFill>
                  <a:schemeClr val="bg1"/>
                </a:solidFill>
              </a:rPr>
              <a:t> </a:t>
            </a:r>
          </a:p>
          <a:p>
            <a:endParaRPr lang="en-GB" sz="1100" dirty="0">
              <a:solidFill>
                <a:schemeClr val="bg1"/>
              </a:solidFill>
            </a:endParaRPr>
          </a:p>
          <a:p>
            <a:r>
              <a:rPr lang="en-GB" sz="1100" dirty="0">
                <a:solidFill>
                  <a:schemeClr val="bg1"/>
                </a:solidFill>
              </a:rPr>
              <a:t>A full explanation of alcohol-attributable fractions and indicator revisions can be found in the LAPE User Guide: </a:t>
            </a:r>
            <a:r>
              <a:rPr lang="en-GB" sz="1100" dirty="0">
                <a:solidFill>
                  <a:schemeClr val="bg1"/>
                </a:solidFill>
                <a:hlinkClick r:id="rId4"/>
              </a:rPr>
              <a:t>https://fingertips.phe.org.uk/documents/LAPE_2017_User_Guide_071117.pdf</a:t>
            </a:r>
            <a:r>
              <a:rPr lang="en-GB" sz="1100" dirty="0">
                <a:solidFill>
                  <a:schemeClr val="bg1"/>
                </a:solidFill>
              </a:rPr>
              <a:t> </a:t>
            </a:r>
          </a:p>
          <a:p>
            <a:endParaRPr lang="en-GB" sz="1100" b="1" dirty="0">
              <a:solidFill>
                <a:schemeClr val="bg1"/>
              </a:solidFill>
            </a:endParaRPr>
          </a:p>
        </p:txBody>
      </p:sp>
      <p:sp>
        <p:nvSpPr>
          <p:cNvPr id="5" name="Footer Placeholder 4"/>
          <p:cNvSpPr>
            <a:spLocks noGrp="1"/>
          </p:cNvSpPr>
          <p:nvPr>
            <p:ph type="ftr" sz="quarter" idx="11"/>
          </p:nvPr>
        </p:nvSpPr>
        <p:spPr/>
        <p:txBody>
          <a:bodyPr/>
          <a:lstStyle/>
          <a:p>
            <a:pPr>
              <a:defRPr/>
            </a:pPr>
            <a:r>
              <a:rPr lang="en-US"/>
              <a:t>Local Alcohol Profiles for England</a:t>
            </a:r>
            <a:endParaRPr lang="en-US" dirty="0"/>
          </a:p>
        </p:txBody>
      </p:sp>
    </p:spTree>
    <p:extLst>
      <p:ext uri="{BB962C8B-B14F-4D97-AF65-F5344CB8AC3E}">
        <p14:creationId xmlns:p14="http://schemas.microsoft.com/office/powerpoint/2010/main" val="1585527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B43D76B-9027-41E2-BBFD-279C5350F337}"/>
              </a:ext>
            </a:extLst>
          </p:cNvPr>
          <p:cNvPicPr>
            <a:picLocks noChangeAspect="1"/>
          </p:cNvPicPr>
          <p:nvPr/>
        </p:nvPicPr>
        <p:blipFill>
          <a:blip r:embed="rId2"/>
          <a:stretch>
            <a:fillRect/>
          </a:stretch>
        </p:blipFill>
        <p:spPr>
          <a:xfrm>
            <a:off x="5189675" y="2348880"/>
            <a:ext cx="2872960" cy="3592324"/>
          </a:xfrm>
          <a:prstGeom prst="rect">
            <a:avLst/>
          </a:prstGeom>
        </p:spPr>
      </p:pic>
      <p:sp>
        <p:nvSpPr>
          <p:cNvPr id="8" name="Content Placeholder 2"/>
          <p:cNvSpPr txBox="1">
            <a:spLocks/>
          </p:cNvSpPr>
          <p:nvPr/>
        </p:nvSpPr>
        <p:spPr bwMode="auto">
          <a:xfrm>
            <a:off x="4696078" y="1412775"/>
            <a:ext cx="3860155" cy="473967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r>
              <a:rPr lang="en-GB" sz="1100" dirty="0">
                <a:solidFill>
                  <a:srgbClr val="11175E"/>
                </a:solidFill>
              </a:rPr>
              <a:t>Variation across Local Authorities was even greater with the lowest rate in Wokingham (1,412 per 100,000) and the highest in Salford (3,430, per 100,000).</a:t>
            </a:r>
            <a:endParaRPr lang="en-US" sz="1100" b="1" dirty="0"/>
          </a:p>
          <a:p>
            <a:pPr marL="0" indent="0" algn="just"/>
            <a:endParaRPr lang="en-GB" sz="1100" dirty="0"/>
          </a:p>
          <a:p>
            <a:pPr marL="0" indent="0" algn="just"/>
            <a:r>
              <a:rPr lang="en-GB" sz="1100" dirty="0"/>
              <a:t>Figure 2. </a:t>
            </a:r>
            <a:r>
              <a:rPr lang="en-US" sz="1100" dirty="0"/>
              <a:t>Admissions for alcohol-related conditions (Broad), District and UA</a:t>
            </a:r>
            <a:endParaRPr lang="en-US" sz="1100" b="1" dirty="0"/>
          </a:p>
          <a:p>
            <a:pPr marL="0" indent="0" algn="just"/>
            <a:endParaRPr lang="en-US" sz="1100" b="1" dirty="0">
              <a:highlight>
                <a:srgbClr val="FFFF00"/>
              </a:highlight>
            </a:endParaRPr>
          </a:p>
          <a:p>
            <a:pPr marL="0" indent="0" algn="just"/>
            <a:endParaRPr lang="en-GB" sz="1100" dirty="0">
              <a:solidFill>
                <a:srgbClr val="11175E"/>
              </a:solidFill>
              <a:highlight>
                <a:srgbClr val="FFFF00"/>
              </a:highlight>
            </a:endParaRPr>
          </a:p>
          <a:p>
            <a:pPr marL="0" indent="0" algn="just"/>
            <a:endParaRPr lang="en-GB" sz="1100" dirty="0">
              <a:solidFill>
                <a:srgbClr val="11175E"/>
              </a:solidFill>
              <a:highlight>
                <a:srgbClr val="FFFF00"/>
              </a:highlight>
            </a:endParaRPr>
          </a:p>
          <a:p>
            <a:pPr marL="0" indent="0" algn="just"/>
            <a:endParaRPr lang="en-GB" sz="1100" dirty="0">
              <a:solidFill>
                <a:srgbClr val="11175E"/>
              </a:solidFill>
              <a:highlight>
                <a:srgbClr val="FFFF00"/>
              </a:highlight>
            </a:endParaRPr>
          </a:p>
          <a:p>
            <a:pPr marL="0" indent="0" algn="just"/>
            <a:endParaRPr lang="en-GB" sz="1100" dirty="0">
              <a:solidFill>
                <a:srgbClr val="11175E"/>
              </a:solidFill>
              <a:highlight>
                <a:srgbClr val="FFFF00"/>
              </a:highlight>
            </a:endParaRPr>
          </a:p>
          <a:p>
            <a:pPr marL="0" indent="0" algn="just"/>
            <a:endParaRPr lang="en-GB" sz="1100" dirty="0">
              <a:solidFill>
                <a:srgbClr val="11175E"/>
              </a:solidFill>
              <a:highlight>
                <a:srgbClr val="FFFF00"/>
              </a:highlight>
            </a:endParaRPr>
          </a:p>
          <a:p>
            <a:pPr marL="0" indent="0" algn="just"/>
            <a:endParaRPr lang="en-GB" sz="1100" dirty="0">
              <a:solidFill>
                <a:srgbClr val="11175E"/>
              </a:solidFill>
              <a:highlight>
                <a:srgbClr val="FFFF00"/>
              </a:highlight>
            </a:endParaRPr>
          </a:p>
          <a:p>
            <a:pPr marL="0" indent="0" algn="just"/>
            <a:endParaRPr lang="en-GB" sz="1100" dirty="0">
              <a:solidFill>
                <a:srgbClr val="11175E"/>
              </a:solidFill>
              <a:highlight>
                <a:srgbClr val="FFFF00"/>
              </a:highlight>
            </a:endParaRPr>
          </a:p>
          <a:p>
            <a:pPr marL="0" indent="0" algn="just"/>
            <a:endParaRPr lang="en-GB" sz="1100" dirty="0">
              <a:solidFill>
                <a:srgbClr val="11175E"/>
              </a:solidFill>
              <a:highlight>
                <a:srgbClr val="FFFF00"/>
              </a:highlight>
            </a:endParaRPr>
          </a:p>
          <a:p>
            <a:pPr marL="0" indent="0" algn="just"/>
            <a:endParaRPr lang="en-GB" sz="1100" dirty="0">
              <a:solidFill>
                <a:srgbClr val="11175E"/>
              </a:solidFill>
              <a:highlight>
                <a:srgbClr val="FFFF00"/>
              </a:highlight>
            </a:endParaRPr>
          </a:p>
          <a:p>
            <a:pPr marL="0" indent="0" algn="just"/>
            <a:endParaRPr lang="en-GB" sz="1100" dirty="0">
              <a:solidFill>
                <a:srgbClr val="11175E"/>
              </a:solidFill>
              <a:highlight>
                <a:srgbClr val="FFFF00"/>
              </a:highlight>
            </a:endParaRPr>
          </a:p>
          <a:p>
            <a:pPr marL="0" indent="0" algn="just"/>
            <a:endParaRPr lang="en-GB" sz="1100" dirty="0">
              <a:solidFill>
                <a:srgbClr val="11175E"/>
              </a:solidFill>
              <a:highlight>
                <a:srgbClr val="FFFF00"/>
              </a:highlight>
            </a:endParaRPr>
          </a:p>
          <a:p>
            <a:pPr marL="0" indent="0" algn="just"/>
            <a:endParaRPr lang="en-GB" sz="1100" dirty="0">
              <a:solidFill>
                <a:srgbClr val="11175E"/>
              </a:solidFill>
              <a:highlight>
                <a:srgbClr val="FFFF00"/>
              </a:highlight>
            </a:endParaRPr>
          </a:p>
          <a:p>
            <a:pPr marL="0" indent="0" algn="just"/>
            <a:endParaRPr lang="en-GB" sz="1100" dirty="0">
              <a:solidFill>
                <a:srgbClr val="11175E"/>
              </a:solidFill>
              <a:highlight>
                <a:srgbClr val="FFFF00"/>
              </a:highlight>
            </a:endParaRPr>
          </a:p>
        </p:txBody>
      </p:sp>
      <p:sp>
        <p:nvSpPr>
          <p:cNvPr id="2" name="Title 1"/>
          <p:cNvSpPr>
            <a:spLocks noGrp="1"/>
          </p:cNvSpPr>
          <p:nvPr>
            <p:ph type="title"/>
          </p:nvPr>
        </p:nvSpPr>
        <p:spPr/>
        <p:txBody>
          <a:bodyPr>
            <a:normAutofit/>
          </a:bodyPr>
          <a:lstStyle/>
          <a:p>
            <a:r>
              <a:rPr lang="en-GB" sz="2400" dirty="0"/>
              <a:t>Local Alcohol Profiles for England: February 2019</a:t>
            </a:r>
            <a:br>
              <a:rPr lang="en-GB" sz="2400" dirty="0"/>
            </a:br>
            <a:r>
              <a:rPr lang="en-GB" sz="1800" dirty="0">
                <a:solidFill>
                  <a:srgbClr val="002776"/>
                </a:solidFill>
              </a:rPr>
              <a:t>Alcohol-related admissions (Broad)</a:t>
            </a:r>
            <a:endParaRPr lang="en-GB" sz="1800" dirty="0"/>
          </a:p>
        </p:txBody>
      </p:sp>
      <p:sp>
        <p:nvSpPr>
          <p:cNvPr id="3" name="Content Placeholder 2"/>
          <p:cNvSpPr>
            <a:spLocks noGrp="1"/>
          </p:cNvSpPr>
          <p:nvPr>
            <p:ph idx="1"/>
          </p:nvPr>
        </p:nvSpPr>
        <p:spPr>
          <a:xfrm>
            <a:off x="558000" y="1412776"/>
            <a:ext cx="3941992" cy="4824536"/>
          </a:xfrm>
        </p:spPr>
        <p:txBody>
          <a:bodyPr/>
          <a:lstStyle/>
          <a:p>
            <a:pPr marL="0" indent="0" algn="just"/>
            <a:r>
              <a:rPr lang="en-GB" sz="1100" dirty="0">
                <a:solidFill>
                  <a:srgbClr val="11175E"/>
                </a:solidFill>
              </a:rPr>
              <a:t>In 2017/18, there were 1.17 million alcohol-related hospital admissions on the Broad definition measure.  The rate has increased from 2,185 (per 100,000) in 2016/17 to 2,224 (per 100,000) in 2017/18.  Increases in the rate have been observed every year since 2008/09.</a:t>
            </a:r>
          </a:p>
          <a:p>
            <a:pPr marL="0" indent="0" algn="just"/>
            <a:endParaRPr lang="en-GB" sz="1100" dirty="0">
              <a:solidFill>
                <a:srgbClr val="11175E"/>
              </a:solidFill>
            </a:endParaRPr>
          </a:p>
          <a:p>
            <a:pPr marL="0" indent="0" algn="just"/>
            <a:r>
              <a:rPr lang="en-GB" sz="1100" dirty="0"/>
              <a:t>Figure 1. </a:t>
            </a:r>
            <a:r>
              <a:rPr lang="en-US" sz="1100" dirty="0"/>
              <a:t>Admissions for alcohol-related conditions (Broad)</a:t>
            </a:r>
            <a:endParaRPr lang="en-US" sz="1100" b="1" dirty="0"/>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r>
              <a:rPr lang="en-GB" sz="1100" dirty="0">
                <a:solidFill>
                  <a:srgbClr val="11175E"/>
                </a:solidFill>
              </a:rPr>
              <a:t>Alcohol-related hospital admissions are associated with deprivation.  The rate of hospital admissions on the Broad definition is almost 65% higher in the most deprived 10% of Local Authorities than the least deprived 10%.</a:t>
            </a:r>
          </a:p>
          <a:p>
            <a:pPr marL="0" indent="0" algn="just"/>
            <a:endParaRPr lang="en-GB" sz="1100" dirty="0">
              <a:solidFill>
                <a:srgbClr val="11175E"/>
              </a:solidFill>
            </a:endParaRPr>
          </a:p>
          <a:p>
            <a:pPr marL="0" indent="0" algn="just"/>
            <a:r>
              <a:rPr lang="en-GB" sz="1100" dirty="0">
                <a:solidFill>
                  <a:srgbClr val="11175E"/>
                </a:solidFill>
              </a:rPr>
              <a:t>Rates of alcohol-related hospital admissions vary across the country.  The South East had the lowest rate (1,827 per 100,000) and the North East the highest (2,736 per 100,000).  </a:t>
            </a:r>
          </a:p>
          <a:p>
            <a:pPr marL="0" indent="0" algn="just"/>
            <a:endParaRPr lang="en-GB" sz="1100" dirty="0">
              <a:solidFill>
                <a:srgbClr val="11175E"/>
              </a:solidFill>
            </a:endParaRPr>
          </a:p>
          <a:p>
            <a:pPr marL="0" indent="0" algn="just"/>
            <a:endParaRPr lang="en-GB" sz="800" b="1" dirty="0">
              <a:solidFill>
                <a:srgbClr val="11175E"/>
              </a:solidFill>
            </a:endParaRPr>
          </a:p>
          <a:p>
            <a:pPr marL="0" indent="0" algn="just"/>
            <a:endParaRPr lang="en-GB" sz="800" dirty="0">
              <a:solidFill>
                <a:srgbClr val="11175E"/>
              </a:solidFill>
            </a:endParaRPr>
          </a:p>
          <a:p>
            <a:pPr marL="0" indent="0" algn="just"/>
            <a:endParaRPr lang="en-GB" sz="800" dirty="0"/>
          </a:p>
          <a:p>
            <a:pPr marL="0" indent="0" algn="just"/>
            <a:endParaRPr lang="en-US" sz="800" dirty="0"/>
          </a:p>
          <a:p>
            <a:pPr marL="0" indent="0" algn="just"/>
            <a:endParaRPr lang="en-GB" sz="1200" dirty="0"/>
          </a:p>
          <a:p>
            <a:pPr marL="0" indent="0" algn="just"/>
            <a:endParaRPr lang="en-GB" sz="1000" b="1" dirty="0">
              <a:solidFill>
                <a:schemeClr val="bg2"/>
              </a:solidFill>
            </a:endParaRPr>
          </a:p>
          <a:p>
            <a:pPr marL="0" indent="0" algn="just"/>
            <a:endParaRPr lang="en-GB" sz="1000" b="1" dirty="0">
              <a:solidFill>
                <a:schemeClr val="bg2"/>
              </a:solidFill>
            </a:endParaRPr>
          </a:p>
          <a:p>
            <a:pPr marL="0" indent="0" algn="just"/>
            <a:endParaRPr lang="en-GB" sz="1100" dirty="0"/>
          </a:p>
          <a:p>
            <a:pPr marL="285750" indent="-285750" algn="just">
              <a:buFontTx/>
              <a:buChar char="-"/>
            </a:pPr>
            <a:endParaRPr lang="en-GB" sz="1000" dirty="0"/>
          </a:p>
          <a:p>
            <a:pPr marL="285750" indent="-285750" algn="just">
              <a:buFontTx/>
              <a:buChar char="-"/>
            </a:pPr>
            <a:endParaRPr lang="en-GB" sz="1000" dirty="0"/>
          </a:p>
        </p:txBody>
      </p:sp>
      <p:sp>
        <p:nvSpPr>
          <p:cNvPr id="4" name="Slide Number Placeholder 3"/>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3</a:t>
            </a:fld>
            <a:endParaRPr lang="en-US" dirty="0"/>
          </a:p>
        </p:txBody>
      </p:sp>
      <p:sp>
        <p:nvSpPr>
          <p:cNvPr id="5" name="Footer Placeholder 4"/>
          <p:cNvSpPr>
            <a:spLocks noGrp="1"/>
          </p:cNvSpPr>
          <p:nvPr>
            <p:ph type="ftr" sz="quarter" idx="11"/>
          </p:nvPr>
        </p:nvSpPr>
        <p:spPr/>
        <p:txBody>
          <a:bodyPr/>
          <a:lstStyle/>
          <a:p>
            <a:pPr>
              <a:defRPr/>
            </a:pPr>
            <a:r>
              <a:rPr lang="en-GB" dirty="0"/>
              <a:t>Local Alcohol Profiles for England</a:t>
            </a:r>
            <a:endParaRPr lang="en-US" dirty="0"/>
          </a:p>
        </p:txBody>
      </p:sp>
      <p:pic>
        <p:nvPicPr>
          <p:cNvPr id="6" name="Picture 5">
            <a:extLst>
              <a:ext uri="{FF2B5EF4-FFF2-40B4-BE49-F238E27FC236}">
                <a16:creationId xmlns:a16="http://schemas.microsoft.com/office/drawing/2014/main" id="{62B096EB-724C-46C8-B6A9-43E4D9F8A0CD}"/>
              </a:ext>
            </a:extLst>
          </p:cNvPr>
          <p:cNvPicPr>
            <a:picLocks noChangeAspect="1"/>
          </p:cNvPicPr>
          <p:nvPr/>
        </p:nvPicPr>
        <p:blipFill>
          <a:blip r:embed="rId3"/>
          <a:stretch>
            <a:fillRect/>
          </a:stretch>
        </p:blipFill>
        <p:spPr>
          <a:xfrm>
            <a:off x="823439" y="2886667"/>
            <a:ext cx="3411114" cy="1659461"/>
          </a:xfrm>
          <a:prstGeom prst="rect">
            <a:avLst/>
          </a:prstGeom>
        </p:spPr>
      </p:pic>
    </p:spTree>
    <p:extLst>
      <p:ext uri="{BB962C8B-B14F-4D97-AF65-F5344CB8AC3E}">
        <p14:creationId xmlns:p14="http://schemas.microsoft.com/office/powerpoint/2010/main" val="1880559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C9A9985-609E-4887-B8A4-5CB114A6E403}"/>
              </a:ext>
            </a:extLst>
          </p:cNvPr>
          <p:cNvPicPr>
            <a:picLocks noChangeAspect="1"/>
          </p:cNvPicPr>
          <p:nvPr/>
        </p:nvPicPr>
        <p:blipFill>
          <a:blip r:embed="rId2"/>
          <a:stretch>
            <a:fillRect/>
          </a:stretch>
        </p:blipFill>
        <p:spPr>
          <a:xfrm>
            <a:off x="5292080" y="2420888"/>
            <a:ext cx="2872800" cy="3413986"/>
          </a:xfrm>
          <a:prstGeom prst="rect">
            <a:avLst/>
          </a:prstGeom>
        </p:spPr>
      </p:pic>
      <p:sp>
        <p:nvSpPr>
          <p:cNvPr id="2" name="Title 1"/>
          <p:cNvSpPr>
            <a:spLocks noGrp="1"/>
          </p:cNvSpPr>
          <p:nvPr>
            <p:ph type="title"/>
          </p:nvPr>
        </p:nvSpPr>
        <p:spPr/>
        <p:txBody>
          <a:bodyPr>
            <a:normAutofit fontScale="90000"/>
          </a:bodyPr>
          <a:lstStyle/>
          <a:p>
            <a:r>
              <a:rPr lang="en-GB" sz="2700" dirty="0"/>
              <a:t>Local Alcohol Profiles for England: February </a:t>
            </a:r>
            <a:r>
              <a:rPr lang="en-GB" sz="2800" dirty="0"/>
              <a:t>2019</a:t>
            </a:r>
            <a:br>
              <a:rPr lang="en-GB" sz="2800" dirty="0"/>
            </a:br>
            <a:r>
              <a:rPr lang="en-GB" sz="2000" dirty="0">
                <a:solidFill>
                  <a:srgbClr val="002776"/>
                </a:solidFill>
              </a:rPr>
              <a:t>Alcohol-related admissions (Narrow)</a:t>
            </a:r>
            <a:endParaRPr lang="en-GB" sz="2000" dirty="0"/>
          </a:p>
        </p:txBody>
      </p:sp>
      <p:sp>
        <p:nvSpPr>
          <p:cNvPr id="3" name="Content Placeholder 2"/>
          <p:cNvSpPr>
            <a:spLocks noGrp="1"/>
          </p:cNvSpPr>
          <p:nvPr>
            <p:ph idx="1"/>
          </p:nvPr>
        </p:nvSpPr>
        <p:spPr>
          <a:xfrm>
            <a:off x="558000" y="1412776"/>
            <a:ext cx="3941992" cy="4739679"/>
          </a:xfrm>
        </p:spPr>
        <p:txBody>
          <a:bodyPr/>
          <a:lstStyle/>
          <a:p>
            <a:pPr marL="0" indent="0" algn="just"/>
            <a:r>
              <a:rPr lang="en-GB" sz="1100" dirty="0">
                <a:solidFill>
                  <a:srgbClr val="11175E"/>
                </a:solidFill>
              </a:rPr>
              <a:t>In 2017/18, there were 337,900 hospital admissions for alcohol-related conditions on the Narrow measure.  The rate has changed little over time, but has reduced slightly from 636 (per 100,000) in 2016/17 to 632 (per 100,000) in 2017/18.</a:t>
            </a:r>
          </a:p>
          <a:p>
            <a:pPr marL="0" indent="0" algn="just"/>
            <a:endParaRPr lang="en-GB" sz="800" dirty="0"/>
          </a:p>
          <a:p>
            <a:pPr marL="0" indent="0" algn="just"/>
            <a:r>
              <a:rPr lang="en-GB" sz="1100" dirty="0"/>
              <a:t>Figure 3. Admissions for alcohol-related conditions (Narrow)</a:t>
            </a:r>
            <a:endParaRPr lang="en-GB" sz="1100" b="1" dirty="0"/>
          </a:p>
          <a:p>
            <a:pPr marL="0" indent="0" algn="just"/>
            <a:endParaRPr lang="en-GB" sz="1100" dirty="0"/>
          </a:p>
          <a:p>
            <a:pPr marL="0" indent="0" algn="just"/>
            <a:endParaRPr lang="en-GB" sz="1100" dirty="0"/>
          </a:p>
          <a:p>
            <a:pPr marL="0" indent="0" algn="just"/>
            <a:endParaRPr lang="en-GB" sz="1100" dirty="0"/>
          </a:p>
          <a:p>
            <a:pPr marL="0" indent="0" algn="just"/>
            <a:endParaRPr lang="en-GB" sz="1100" dirty="0"/>
          </a:p>
          <a:p>
            <a:pPr marL="0" indent="0" algn="just"/>
            <a:endParaRPr lang="en-GB" sz="1100" dirty="0"/>
          </a:p>
          <a:p>
            <a:pPr marL="0" indent="0" algn="just"/>
            <a:endParaRPr lang="en-GB" sz="1100" dirty="0"/>
          </a:p>
          <a:p>
            <a:pPr marL="0" indent="0" algn="just"/>
            <a:endParaRPr lang="en-GB" sz="1100" dirty="0"/>
          </a:p>
          <a:p>
            <a:pPr marL="0" indent="0" algn="just"/>
            <a:endParaRPr lang="en-GB" sz="1100" dirty="0"/>
          </a:p>
          <a:p>
            <a:pPr marL="0" indent="0" algn="just"/>
            <a:endParaRPr lang="en-GB" sz="400" dirty="0"/>
          </a:p>
          <a:p>
            <a:pPr marL="0" indent="0" algn="just"/>
            <a:endParaRPr lang="en-GB" sz="1100" dirty="0">
              <a:solidFill>
                <a:srgbClr val="11175E"/>
              </a:solidFill>
            </a:endParaRPr>
          </a:p>
          <a:p>
            <a:pPr marL="0" indent="0" algn="just"/>
            <a:endParaRPr lang="en-GB" sz="800" dirty="0"/>
          </a:p>
          <a:p>
            <a:pPr marL="0" indent="0" algn="just"/>
            <a:endParaRPr lang="en-GB" sz="1100" dirty="0">
              <a:solidFill>
                <a:srgbClr val="11175E"/>
              </a:solidFill>
            </a:endParaRPr>
          </a:p>
          <a:p>
            <a:pPr marL="0" indent="0" algn="just"/>
            <a:r>
              <a:rPr lang="en-GB" sz="1100" dirty="0">
                <a:solidFill>
                  <a:srgbClr val="11175E"/>
                </a:solidFill>
              </a:rPr>
              <a:t>The rate of hospital admissions for alcohol-related conditions on the Narrow measure is highest in the over 65s age group (1,016 per 100,000) followed by the 40-64 age group (877 per 100,000).  By gender, the rate is highest for males aged over 65 (1,459 per 100,000) and for females aged 40-64 (682 per 100,000).  However, the rates in the two oldest female groups are beginning to converge.</a:t>
            </a:r>
            <a:endParaRPr lang="en-GB" sz="1100" dirty="0"/>
          </a:p>
          <a:p>
            <a:pPr marL="285750" indent="-285750" algn="just">
              <a:buFontTx/>
              <a:buChar char="-"/>
            </a:pPr>
            <a:endParaRPr lang="en-GB" sz="1100" dirty="0"/>
          </a:p>
          <a:p>
            <a:pPr marL="285750" indent="-285750" algn="just">
              <a:buFontTx/>
              <a:buChar char="-"/>
            </a:pPr>
            <a:endParaRPr lang="en-GB" sz="1100" dirty="0"/>
          </a:p>
          <a:p>
            <a:pPr marL="285750" indent="-285750" algn="just">
              <a:buFontTx/>
              <a:buChar char="-"/>
            </a:pPr>
            <a:endParaRPr lang="en-GB" sz="1100" dirty="0"/>
          </a:p>
        </p:txBody>
      </p:sp>
      <p:sp>
        <p:nvSpPr>
          <p:cNvPr id="4" name="Slide Number Placeholder 3"/>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4</a:t>
            </a:fld>
            <a:endParaRPr lang="en-US" dirty="0"/>
          </a:p>
        </p:txBody>
      </p:sp>
      <p:sp>
        <p:nvSpPr>
          <p:cNvPr id="5" name="Footer Placeholder 4"/>
          <p:cNvSpPr>
            <a:spLocks noGrp="1"/>
          </p:cNvSpPr>
          <p:nvPr>
            <p:ph type="ftr" sz="quarter" idx="11"/>
          </p:nvPr>
        </p:nvSpPr>
        <p:spPr/>
        <p:txBody>
          <a:bodyPr/>
          <a:lstStyle/>
          <a:p>
            <a:pPr>
              <a:defRPr/>
            </a:pPr>
            <a:r>
              <a:rPr lang="en-US"/>
              <a:t>Local Alcohol Profiles for England</a:t>
            </a:r>
            <a:endParaRPr lang="en-US" dirty="0"/>
          </a:p>
        </p:txBody>
      </p:sp>
      <p:sp>
        <p:nvSpPr>
          <p:cNvPr id="8" name="Content Placeholder 2"/>
          <p:cNvSpPr txBox="1">
            <a:spLocks/>
          </p:cNvSpPr>
          <p:nvPr/>
        </p:nvSpPr>
        <p:spPr bwMode="auto">
          <a:xfrm>
            <a:off x="4644008" y="1407829"/>
            <a:ext cx="3941992" cy="473967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r>
              <a:rPr lang="en-GB" sz="1100" dirty="0">
                <a:solidFill>
                  <a:srgbClr val="11175E"/>
                </a:solidFill>
              </a:rPr>
              <a:t>The rate of hospital admissions on the Narrow definition is almost 49% higher in the most deprived 10% of Local Authorities than the least deprived 10%.</a:t>
            </a:r>
            <a:endParaRPr lang="en-GB" sz="1100" dirty="0"/>
          </a:p>
          <a:p>
            <a:pPr marL="0" indent="0" algn="just"/>
            <a:endParaRPr lang="en-GB" sz="1100" dirty="0">
              <a:highlight>
                <a:srgbClr val="FFFF00"/>
              </a:highlight>
            </a:endParaRPr>
          </a:p>
          <a:p>
            <a:pPr marL="0" indent="0" algn="just"/>
            <a:r>
              <a:rPr lang="en-GB" sz="1100" dirty="0"/>
              <a:t>Figure 4. </a:t>
            </a:r>
            <a:r>
              <a:rPr lang="en-US" sz="1100" dirty="0"/>
              <a:t>Admissions for alcohol-related conditions (Narrow), District and UA</a:t>
            </a:r>
            <a:endParaRPr lang="en-US" sz="1100" b="1" dirty="0"/>
          </a:p>
        </p:txBody>
      </p:sp>
      <p:pic>
        <p:nvPicPr>
          <p:cNvPr id="6" name="Picture 5">
            <a:extLst>
              <a:ext uri="{FF2B5EF4-FFF2-40B4-BE49-F238E27FC236}">
                <a16:creationId xmlns:a16="http://schemas.microsoft.com/office/drawing/2014/main" id="{4BAD5EB4-6D3F-4574-93A9-C462D45F1BF3}"/>
              </a:ext>
            </a:extLst>
          </p:cNvPr>
          <p:cNvPicPr>
            <a:picLocks noChangeAspect="1"/>
          </p:cNvPicPr>
          <p:nvPr/>
        </p:nvPicPr>
        <p:blipFill>
          <a:blip r:embed="rId3"/>
          <a:stretch>
            <a:fillRect/>
          </a:stretch>
        </p:blipFill>
        <p:spPr>
          <a:xfrm>
            <a:off x="822596" y="2708920"/>
            <a:ext cx="3412800" cy="1674423"/>
          </a:xfrm>
          <a:prstGeom prst="rect">
            <a:avLst/>
          </a:prstGeom>
        </p:spPr>
      </p:pic>
    </p:spTree>
    <p:extLst>
      <p:ext uri="{BB962C8B-B14F-4D97-AF65-F5344CB8AC3E}">
        <p14:creationId xmlns:p14="http://schemas.microsoft.com/office/powerpoint/2010/main" val="1946418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9477594-7457-40C1-8258-E6C2CA149EE5}"/>
              </a:ext>
            </a:extLst>
          </p:cNvPr>
          <p:cNvPicPr>
            <a:picLocks noChangeAspect="1"/>
          </p:cNvPicPr>
          <p:nvPr/>
        </p:nvPicPr>
        <p:blipFill>
          <a:blip r:embed="rId2"/>
          <a:stretch>
            <a:fillRect/>
          </a:stretch>
        </p:blipFill>
        <p:spPr>
          <a:xfrm>
            <a:off x="1043608" y="2492896"/>
            <a:ext cx="2795328" cy="3544547"/>
          </a:xfrm>
          <a:prstGeom prst="rect">
            <a:avLst/>
          </a:prstGeom>
        </p:spPr>
      </p:pic>
      <p:sp>
        <p:nvSpPr>
          <p:cNvPr id="8" name="Content Placeholder 2"/>
          <p:cNvSpPr txBox="1">
            <a:spLocks/>
          </p:cNvSpPr>
          <p:nvPr/>
        </p:nvSpPr>
        <p:spPr bwMode="auto">
          <a:xfrm>
            <a:off x="4572000" y="1412775"/>
            <a:ext cx="4014000" cy="473967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r>
              <a:rPr lang="en-GB" sz="1100" dirty="0">
                <a:solidFill>
                  <a:srgbClr val="11175E"/>
                </a:solidFill>
              </a:rPr>
              <a:t>The rate of alcohol-specific admissions is 110% higher in the most deprived 10% of Local Authorities than the least deprived 10%.  </a:t>
            </a:r>
          </a:p>
          <a:p>
            <a:pPr marL="0" indent="0" algn="just"/>
            <a:endParaRPr lang="en-GB" sz="1100" dirty="0">
              <a:solidFill>
                <a:srgbClr val="11175E"/>
              </a:solidFill>
            </a:endParaRPr>
          </a:p>
          <a:p>
            <a:pPr marL="0" indent="0" algn="just"/>
            <a:r>
              <a:rPr lang="en-GB" sz="1100" dirty="0">
                <a:solidFill>
                  <a:srgbClr val="11175E"/>
                </a:solidFill>
              </a:rPr>
              <a:t>Alcohol-specific hospital admissions in the under 18s have been falling every year over the past decade.  In the three-year period 2015/16 to 2017/18 there were 11,600 admissions, with the rate again falling from 34.2 (per 100,000) to 32.9 (per 100,000).</a:t>
            </a:r>
          </a:p>
          <a:p>
            <a:pPr marL="0" indent="0" algn="just"/>
            <a:endParaRPr lang="en-GB" sz="800" dirty="0"/>
          </a:p>
          <a:p>
            <a:pPr marL="0" indent="0" algn="just"/>
            <a:r>
              <a:rPr lang="en-GB" sz="1100" dirty="0"/>
              <a:t>Figure 6. Under 18 admissions for alcohol-specific conditions</a:t>
            </a:r>
            <a:endParaRPr lang="en-GB" sz="1100" b="1" dirty="0"/>
          </a:p>
          <a:p>
            <a:pPr marL="0" indent="0" algn="just"/>
            <a:endParaRPr lang="en-GB" sz="800" dirty="0"/>
          </a:p>
          <a:p>
            <a:pPr marL="0" indent="0" algn="just"/>
            <a:endParaRPr lang="en-GB" sz="800" dirty="0"/>
          </a:p>
          <a:p>
            <a:pPr marL="0" indent="0" algn="just"/>
            <a:endParaRPr lang="en-GB" sz="1100" dirty="0"/>
          </a:p>
          <a:p>
            <a:pPr marL="0" indent="0" algn="just"/>
            <a:endParaRPr lang="en-GB" sz="1100" dirty="0"/>
          </a:p>
          <a:p>
            <a:pPr marL="0" indent="0" algn="just"/>
            <a:endParaRPr lang="en-GB" sz="1100" dirty="0"/>
          </a:p>
          <a:p>
            <a:pPr marL="0" indent="0" algn="just"/>
            <a:endParaRPr lang="en-GB" sz="1100" dirty="0"/>
          </a:p>
          <a:p>
            <a:pPr marL="0" indent="0" algn="just"/>
            <a:endParaRPr lang="en-GB" sz="1100" dirty="0"/>
          </a:p>
          <a:p>
            <a:pPr marL="0" indent="0" algn="just"/>
            <a:endParaRPr lang="en-GB" sz="1100" dirty="0"/>
          </a:p>
          <a:p>
            <a:pPr marL="0" indent="0" algn="just"/>
            <a:endParaRPr lang="en-GB" sz="1100" dirty="0"/>
          </a:p>
          <a:p>
            <a:pPr marL="0" indent="0" algn="just"/>
            <a:endParaRPr lang="en-GB" sz="1100" dirty="0">
              <a:solidFill>
                <a:srgbClr val="11175E"/>
              </a:solidFill>
              <a:highlight>
                <a:srgbClr val="FFFF00"/>
              </a:highlight>
            </a:endParaRPr>
          </a:p>
          <a:p>
            <a:pPr marL="0" indent="0" algn="just"/>
            <a:endParaRPr lang="en-GB" sz="1100" dirty="0">
              <a:solidFill>
                <a:srgbClr val="11175E"/>
              </a:solidFill>
              <a:highlight>
                <a:srgbClr val="FFFF00"/>
              </a:highlight>
            </a:endParaRPr>
          </a:p>
          <a:p>
            <a:pPr marL="0" indent="0" algn="just"/>
            <a:r>
              <a:rPr lang="en-GB" sz="1100" dirty="0">
                <a:solidFill>
                  <a:srgbClr val="11175E"/>
                </a:solidFill>
              </a:rPr>
              <a:t>In the under 18 group, more girls are admitted to hospital for alcohol-specific reasons than boys.  In the most recent three-year period, the admission rate for girls was 39.6 (per 100,000) compared to 26.4 (per 100,000) for boys.</a:t>
            </a:r>
          </a:p>
        </p:txBody>
      </p:sp>
      <p:pic>
        <p:nvPicPr>
          <p:cNvPr id="7" name="Picture 6">
            <a:extLst>
              <a:ext uri="{FF2B5EF4-FFF2-40B4-BE49-F238E27FC236}">
                <a16:creationId xmlns:a16="http://schemas.microsoft.com/office/drawing/2014/main" id="{145D487A-F5EB-4086-8986-EB432F92F61E}"/>
              </a:ext>
            </a:extLst>
          </p:cNvPr>
          <p:cNvPicPr>
            <a:picLocks noChangeAspect="1"/>
          </p:cNvPicPr>
          <p:nvPr/>
        </p:nvPicPr>
        <p:blipFill>
          <a:blip r:embed="rId3"/>
          <a:stretch>
            <a:fillRect/>
          </a:stretch>
        </p:blipFill>
        <p:spPr>
          <a:xfrm>
            <a:off x="4788024" y="3443848"/>
            <a:ext cx="3412800" cy="1697558"/>
          </a:xfrm>
          <a:prstGeom prst="rect">
            <a:avLst/>
          </a:prstGeom>
        </p:spPr>
      </p:pic>
      <p:sp>
        <p:nvSpPr>
          <p:cNvPr id="2" name="Title 1"/>
          <p:cNvSpPr>
            <a:spLocks noGrp="1"/>
          </p:cNvSpPr>
          <p:nvPr>
            <p:ph type="title"/>
          </p:nvPr>
        </p:nvSpPr>
        <p:spPr/>
        <p:txBody>
          <a:bodyPr>
            <a:normAutofit/>
          </a:bodyPr>
          <a:lstStyle/>
          <a:p>
            <a:r>
              <a:rPr lang="en-GB" sz="2400" dirty="0"/>
              <a:t>Local Alcohol Profiles for England: February 2019</a:t>
            </a:r>
            <a:r>
              <a:rPr lang="en-GB" sz="2400" dirty="0">
                <a:solidFill>
                  <a:srgbClr val="002776"/>
                </a:solidFill>
              </a:rPr>
              <a:t> </a:t>
            </a:r>
            <a:br>
              <a:rPr lang="en-GB" sz="2400" dirty="0">
                <a:solidFill>
                  <a:srgbClr val="002776"/>
                </a:solidFill>
              </a:rPr>
            </a:br>
            <a:r>
              <a:rPr lang="en-GB" sz="1800" dirty="0">
                <a:solidFill>
                  <a:srgbClr val="002776"/>
                </a:solidFill>
              </a:rPr>
              <a:t>Alcohol-specific admissions</a:t>
            </a:r>
            <a:endParaRPr lang="en-GB" sz="1800" dirty="0"/>
          </a:p>
        </p:txBody>
      </p:sp>
      <p:sp>
        <p:nvSpPr>
          <p:cNvPr id="3" name="Content Placeholder 2"/>
          <p:cNvSpPr>
            <a:spLocks noGrp="1"/>
          </p:cNvSpPr>
          <p:nvPr>
            <p:ph idx="1"/>
          </p:nvPr>
        </p:nvSpPr>
        <p:spPr>
          <a:xfrm>
            <a:off x="558000" y="1412776"/>
            <a:ext cx="3869984" cy="4739679"/>
          </a:xfrm>
        </p:spPr>
        <p:txBody>
          <a:bodyPr/>
          <a:lstStyle/>
          <a:p>
            <a:pPr marL="0" indent="0" algn="just"/>
            <a:r>
              <a:rPr lang="en-GB" sz="1100" dirty="0">
                <a:solidFill>
                  <a:srgbClr val="11175E"/>
                </a:solidFill>
              </a:rPr>
              <a:t>In 2017/18, there were 304,100 alcohol-specific hospital admissions.  The rate of admissions has increased very slightly from 563 (per 100,000) in 2016/17 to 570 (per 100,000) in 2017/18.</a:t>
            </a:r>
          </a:p>
          <a:p>
            <a:pPr marL="0" indent="0" algn="just"/>
            <a:endParaRPr lang="en-GB" sz="1100" dirty="0">
              <a:solidFill>
                <a:srgbClr val="11175E"/>
              </a:solidFill>
              <a:highlight>
                <a:srgbClr val="FFFF00"/>
              </a:highlight>
            </a:endParaRPr>
          </a:p>
          <a:p>
            <a:pPr marL="0" indent="0" algn="just"/>
            <a:r>
              <a:rPr lang="en-GB" sz="1100" dirty="0"/>
              <a:t>Figure 5. </a:t>
            </a:r>
            <a:r>
              <a:rPr lang="en-US" sz="1100" dirty="0"/>
              <a:t>Admissions for alcohol-specific conditions, District and UA</a:t>
            </a:r>
            <a:endParaRPr lang="en-US" sz="1100" b="1" dirty="0"/>
          </a:p>
          <a:p>
            <a:pPr marL="0" indent="0" algn="just"/>
            <a:endParaRPr lang="en-GB" sz="1100" dirty="0">
              <a:solidFill>
                <a:srgbClr val="11175E"/>
              </a:solidFill>
              <a:highlight>
                <a:srgbClr val="FFFF00"/>
              </a:highlight>
            </a:endParaRPr>
          </a:p>
        </p:txBody>
      </p:sp>
      <p:sp>
        <p:nvSpPr>
          <p:cNvPr id="4" name="Slide Number Placeholder 3"/>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5</a:t>
            </a:fld>
            <a:endParaRPr lang="en-US" dirty="0"/>
          </a:p>
        </p:txBody>
      </p:sp>
      <p:sp>
        <p:nvSpPr>
          <p:cNvPr id="5" name="Footer Placeholder 4"/>
          <p:cNvSpPr>
            <a:spLocks noGrp="1"/>
          </p:cNvSpPr>
          <p:nvPr>
            <p:ph type="ftr" sz="quarter" idx="11"/>
          </p:nvPr>
        </p:nvSpPr>
        <p:spPr/>
        <p:txBody>
          <a:bodyPr/>
          <a:lstStyle/>
          <a:p>
            <a:pPr>
              <a:defRPr/>
            </a:pPr>
            <a:r>
              <a:rPr lang="en-US"/>
              <a:t>Local Alcohol Profiles for England</a:t>
            </a:r>
            <a:endParaRPr lang="en-US" dirty="0"/>
          </a:p>
        </p:txBody>
      </p:sp>
    </p:spTree>
    <p:extLst>
      <p:ext uri="{BB962C8B-B14F-4D97-AF65-F5344CB8AC3E}">
        <p14:creationId xmlns:p14="http://schemas.microsoft.com/office/powerpoint/2010/main" val="4051883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700" dirty="0"/>
              <a:t>Local Alcohol Profiles for England: February 2019</a:t>
            </a:r>
            <a:r>
              <a:rPr lang="en-GB" sz="2700" dirty="0">
                <a:solidFill>
                  <a:srgbClr val="002776"/>
                </a:solidFill>
              </a:rPr>
              <a:t> </a:t>
            </a:r>
            <a:br>
              <a:rPr lang="en-GB" sz="2400" dirty="0">
                <a:solidFill>
                  <a:srgbClr val="002776"/>
                </a:solidFill>
              </a:rPr>
            </a:br>
            <a:r>
              <a:rPr lang="en-GB" sz="2000" dirty="0">
                <a:solidFill>
                  <a:srgbClr val="002776"/>
                </a:solidFill>
              </a:rPr>
              <a:t>Alcohol-related chronic conditions</a:t>
            </a:r>
            <a:endParaRPr lang="en-GB" sz="2000" dirty="0"/>
          </a:p>
        </p:txBody>
      </p:sp>
      <p:sp>
        <p:nvSpPr>
          <p:cNvPr id="3" name="Content Placeholder 2"/>
          <p:cNvSpPr>
            <a:spLocks noGrp="1"/>
          </p:cNvSpPr>
          <p:nvPr>
            <p:ph idx="1"/>
          </p:nvPr>
        </p:nvSpPr>
        <p:spPr>
          <a:xfrm>
            <a:off x="558000" y="1412776"/>
            <a:ext cx="3869984" cy="4739679"/>
          </a:xfrm>
        </p:spPr>
        <p:txBody>
          <a:bodyPr/>
          <a:lstStyle/>
          <a:p>
            <a:pPr marL="0" indent="0" algn="just"/>
            <a:r>
              <a:rPr lang="en-GB" sz="1100" dirty="0">
                <a:solidFill>
                  <a:srgbClr val="11175E"/>
                </a:solidFill>
              </a:rPr>
              <a:t>The rise in the number of alcohol-related hospital admissions has been driven by an increase in admissions from chronic conditions which are partially attributable to alcohol.</a:t>
            </a:r>
          </a:p>
          <a:p>
            <a:pPr marL="0" indent="0" algn="just"/>
            <a:endParaRPr lang="en-GB" sz="800" dirty="0">
              <a:solidFill>
                <a:srgbClr val="11175E"/>
              </a:solidFill>
            </a:endParaRPr>
          </a:p>
          <a:p>
            <a:pPr marL="0" indent="0" algn="just"/>
            <a:r>
              <a:rPr lang="en-GB" sz="1100" dirty="0"/>
              <a:t>Figure 7. Alcohol-related admissions (Narrow)</a:t>
            </a:r>
            <a:endParaRPr lang="en-GB" sz="800" dirty="0"/>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r>
              <a:rPr lang="en-GB" sz="1100" dirty="0">
                <a:solidFill>
                  <a:srgbClr val="11175E"/>
                </a:solidFill>
              </a:rPr>
              <a:t>In 2017/18, the rate of partially attributable chronic conditions remained static, partially attributable acute conditions increased by 2.7% compared with 2016/17, and wholly attributable conditions fell by 5.5%. </a:t>
            </a:r>
          </a:p>
          <a:p>
            <a:pPr marL="0" indent="0" algn="just"/>
            <a:endParaRPr lang="en-GB" sz="1100" dirty="0">
              <a:solidFill>
                <a:srgbClr val="11175E"/>
              </a:solidFill>
              <a:highlight>
                <a:srgbClr val="FFFF00"/>
              </a:highlight>
            </a:endParaRPr>
          </a:p>
          <a:p>
            <a:pPr marL="0" indent="0" algn="just"/>
            <a:endParaRPr lang="en-GB" sz="1100" dirty="0">
              <a:solidFill>
                <a:srgbClr val="11175E"/>
              </a:solidFill>
              <a:highlight>
                <a:srgbClr val="FFFF00"/>
              </a:highlight>
            </a:endParaRPr>
          </a:p>
        </p:txBody>
      </p:sp>
      <p:sp>
        <p:nvSpPr>
          <p:cNvPr id="4" name="Slide Number Placeholder 3"/>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6</a:t>
            </a:fld>
            <a:endParaRPr lang="en-US" dirty="0"/>
          </a:p>
        </p:txBody>
      </p:sp>
      <p:sp>
        <p:nvSpPr>
          <p:cNvPr id="5" name="Footer Placeholder 4"/>
          <p:cNvSpPr>
            <a:spLocks noGrp="1"/>
          </p:cNvSpPr>
          <p:nvPr>
            <p:ph type="ftr" sz="quarter" idx="11"/>
          </p:nvPr>
        </p:nvSpPr>
        <p:spPr/>
        <p:txBody>
          <a:bodyPr/>
          <a:lstStyle/>
          <a:p>
            <a:pPr>
              <a:defRPr/>
            </a:pPr>
            <a:r>
              <a:rPr lang="en-US"/>
              <a:t>Local Alcohol Profiles for England</a:t>
            </a:r>
            <a:endParaRPr lang="en-US" dirty="0"/>
          </a:p>
        </p:txBody>
      </p:sp>
      <p:sp>
        <p:nvSpPr>
          <p:cNvPr id="8" name="Content Placeholder 2"/>
          <p:cNvSpPr txBox="1">
            <a:spLocks/>
          </p:cNvSpPr>
          <p:nvPr/>
        </p:nvSpPr>
        <p:spPr bwMode="auto">
          <a:xfrm>
            <a:off x="4572000" y="1412775"/>
            <a:ext cx="4014000" cy="473967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r>
              <a:rPr lang="en-GB" sz="1100" dirty="0">
                <a:solidFill>
                  <a:srgbClr val="11175E"/>
                </a:solidFill>
              </a:rPr>
              <a:t>In 2017/18, chronic conditions which are partially attributable to alcohol accounted for 69% of all alcohol-related hospital admissions on the Broad definition.  As shown in Figure 8, cardiovascular disease dominates the chronic partially attributable condition group.  In 2017/18, there were an estimated 605,000 alcohol-related hospital admissions from cardiovascular disease.  </a:t>
            </a:r>
          </a:p>
          <a:p>
            <a:pPr marL="0" indent="0" algn="just"/>
            <a:endParaRPr lang="en-GB" sz="1100" dirty="0">
              <a:solidFill>
                <a:srgbClr val="11175E"/>
              </a:solidFill>
            </a:endParaRPr>
          </a:p>
          <a:p>
            <a:pPr marL="0" indent="0" algn="just"/>
            <a:r>
              <a:rPr lang="en-GB" sz="1100" dirty="0"/>
              <a:t>Figure 8. Proportion of alcohol-related admissions (Broad) - Chronic partially attributable conditions</a:t>
            </a:r>
          </a:p>
          <a:p>
            <a:pPr marL="0" indent="0" algn="just"/>
            <a:endParaRPr lang="en-GB" sz="800" dirty="0">
              <a:solidFill>
                <a:srgbClr val="11175E"/>
              </a:solidFill>
            </a:endParaRPr>
          </a:p>
          <a:p>
            <a:pPr marL="0" indent="0" algn="just"/>
            <a:endParaRPr lang="en-GB" sz="8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1100" dirty="0">
              <a:solidFill>
                <a:srgbClr val="11175E"/>
              </a:solidFill>
            </a:endParaRPr>
          </a:p>
          <a:p>
            <a:pPr marL="0" indent="0" algn="just"/>
            <a:endParaRPr lang="en-GB" sz="400" dirty="0">
              <a:solidFill>
                <a:srgbClr val="11175E"/>
              </a:solidFill>
            </a:endParaRPr>
          </a:p>
          <a:p>
            <a:pPr marL="0" indent="0" algn="just"/>
            <a:endParaRPr lang="en-GB" sz="400" dirty="0">
              <a:solidFill>
                <a:srgbClr val="11175E"/>
              </a:solidFill>
            </a:endParaRPr>
          </a:p>
          <a:p>
            <a:pPr marL="0" indent="0" algn="just"/>
            <a:endParaRPr lang="en-GB" sz="400" dirty="0">
              <a:solidFill>
                <a:srgbClr val="11175E"/>
              </a:solidFill>
            </a:endParaRPr>
          </a:p>
        </p:txBody>
      </p:sp>
      <p:pic>
        <p:nvPicPr>
          <p:cNvPr id="9" name="Picture 8">
            <a:extLst>
              <a:ext uri="{FF2B5EF4-FFF2-40B4-BE49-F238E27FC236}">
                <a16:creationId xmlns:a16="http://schemas.microsoft.com/office/drawing/2014/main" id="{81374F10-0EB1-4E68-AA3B-D985081640B9}"/>
              </a:ext>
            </a:extLst>
          </p:cNvPr>
          <p:cNvPicPr>
            <a:picLocks noChangeAspect="1"/>
          </p:cNvPicPr>
          <p:nvPr/>
        </p:nvPicPr>
        <p:blipFill>
          <a:blip r:embed="rId2"/>
          <a:stretch>
            <a:fillRect/>
          </a:stretch>
        </p:blipFill>
        <p:spPr>
          <a:xfrm>
            <a:off x="810075" y="2420597"/>
            <a:ext cx="3365834" cy="2089622"/>
          </a:xfrm>
          <a:prstGeom prst="rect">
            <a:avLst/>
          </a:prstGeom>
        </p:spPr>
      </p:pic>
      <p:pic>
        <p:nvPicPr>
          <p:cNvPr id="10" name="Picture 9">
            <a:extLst>
              <a:ext uri="{FF2B5EF4-FFF2-40B4-BE49-F238E27FC236}">
                <a16:creationId xmlns:a16="http://schemas.microsoft.com/office/drawing/2014/main" id="{06D8A56E-5958-42DD-A1C1-E158C11509C8}"/>
              </a:ext>
            </a:extLst>
          </p:cNvPr>
          <p:cNvPicPr>
            <a:picLocks noChangeAspect="1"/>
          </p:cNvPicPr>
          <p:nvPr/>
        </p:nvPicPr>
        <p:blipFill>
          <a:blip r:embed="rId3"/>
          <a:stretch>
            <a:fillRect/>
          </a:stretch>
        </p:blipFill>
        <p:spPr>
          <a:xfrm>
            <a:off x="4680059" y="3392363"/>
            <a:ext cx="4014001" cy="2235711"/>
          </a:xfrm>
          <a:prstGeom prst="rect">
            <a:avLst/>
          </a:prstGeom>
        </p:spPr>
      </p:pic>
    </p:spTree>
    <p:extLst>
      <p:ext uri="{BB962C8B-B14F-4D97-AF65-F5344CB8AC3E}">
        <p14:creationId xmlns:p14="http://schemas.microsoft.com/office/powerpoint/2010/main" val="3892190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700" dirty="0"/>
              <a:t>Local Alcohol Profiles for England: February 2019 </a:t>
            </a:r>
            <a:br>
              <a:rPr lang="en-GB" sz="2400" dirty="0"/>
            </a:br>
            <a:r>
              <a:rPr lang="en-GB" sz="2000" dirty="0">
                <a:solidFill>
                  <a:srgbClr val="002776"/>
                </a:solidFill>
              </a:rPr>
              <a:t>Background</a:t>
            </a:r>
            <a:endParaRPr lang="en-GB" sz="2000" dirty="0"/>
          </a:p>
        </p:txBody>
      </p:sp>
      <p:sp>
        <p:nvSpPr>
          <p:cNvPr id="3" name="Content Placeholder 2"/>
          <p:cNvSpPr>
            <a:spLocks noGrp="1"/>
          </p:cNvSpPr>
          <p:nvPr>
            <p:ph idx="1"/>
          </p:nvPr>
        </p:nvSpPr>
        <p:spPr>
          <a:xfrm>
            <a:off x="558000" y="1412776"/>
            <a:ext cx="3933609" cy="4739679"/>
          </a:xfrm>
        </p:spPr>
        <p:txBody>
          <a:bodyPr/>
          <a:lstStyle/>
          <a:p>
            <a:pPr algn="just"/>
            <a:r>
              <a:rPr lang="en-GB" sz="1100" dirty="0">
                <a:solidFill>
                  <a:srgbClr val="11175E"/>
                </a:solidFill>
              </a:rPr>
              <a:t>The Local Alcohol Profiles for England (LAPE) have been published since 2006.  These profiles have been designed to help local government and health services assess the effect of alcohol use on their local populations.  They inform commissioning and planning decisions to tackle alcohol use and improve the health of local communities.</a:t>
            </a:r>
          </a:p>
          <a:p>
            <a:pPr algn="just"/>
            <a:endParaRPr lang="en-GB" sz="1100" dirty="0">
              <a:solidFill>
                <a:srgbClr val="11175E"/>
              </a:solidFill>
            </a:endParaRPr>
          </a:p>
          <a:p>
            <a:pPr algn="just"/>
            <a:endParaRPr lang="en-GB" sz="1100" dirty="0">
              <a:solidFill>
                <a:srgbClr val="11175E"/>
              </a:solidFill>
            </a:endParaRPr>
          </a:p>
          <a:p>
            <a:endParaRPr lang="en-GB" sz="1100" dirty="0"/>
          </a:p>
        </p:txBody>
      </p:sp>
      <p:sp>
        <p:nvSpPr>
          <p:cNvPr id="4" name="Slide Number Placeholder 3"/>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7</a:t>
            </a:fld>
            <a:endParaRPr lang="en-US" dirty="0"/>
          </a:p>
        </p:txBody>
      </p:sp>
      <p:sp>
        <p:nvSpPr>
          <p:cNvPr id="5" name="Footer Placeholder 4"/>
          <p:cNvSpPr>
            <a:spLocks noGrp="1"/>
          </p:cNvSpPr>
          <p:nvPr>
            <p:ph type="ftr" sz="quarter" idx="11"/>
          </p:nvPr>
        </p:nvSpPr>
        <p:spPr/>
        <p:txBody>
          <a:bodyPr/>
          <a:lstStyle/>
          <a:p>
            <a:pPr>
              <a:defRPr/>
            </a:pPr>
            <a:r>
              <a:rPr lang="en-US" dirty="0"/>
              <a:t>Local Alcohol Profiles for England</a:t>
            </a:r>
          </a:p>
        </p:txBody>
      </p:sp>
      <p:sp>
        <p:nvSpPr>
          <p:cNvPr id="6" name="Content Placeholder 2"/>
          <p:cNvSpPr txBox="1">
            <a:spLocks/>
          </p:cNvSpPr>
          <p:nvPr/>
        </p:nvSpPr>
        <p:spPr bwMode="auto">
          <a:xfrm>
            <a:off x="4652392" y="1412776"/>
            <a:ext cx="3941992" cy="473967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100" dirty="0"/>
              <a:t>		</a:t>
            </a:r>
          </a:p>
          <a:p>
            <a:r>
              <a:rPr lang="en-GB" sz="1100" dirty="0"/>
              <a:t>		</a:t>
            </a:r>
          </a:p>
        </p:txBody>
      </p:sp>
      <p:sp>
        <p:nvSpPr>
          <p:cNvPr id="8" name="TextBox 7">
            <a:extLst>
              <a:ext uri="{FF2B5EF4-FFF2-40B4-BE49-F238E27FC236}">
                <a16:creationId xmlns:a16="http://schemas.microsoft.com/office/drawing/2014/main" id="{DA1903D5-27DB-4538-AC20-DDE79C050398}"/>
              </a:ext>
            </a:extLst>
          </p:cNvPr>
          <p:cNvSpPr txBox="1"/>
          <p:nvPr/>
        </p:nvSpPr>
        <p:spPr>
          <a:xfrm>
            <a:off x="4716016" y="1412776"/>
            <a:ext cx="4030768" cy="4324261"/>
          </a:xfrm>
          <a:prstGeom prst="rect">
            <a:avLst/>
          </a:prstGeom>
          <a:solidFill>
            <a:schemeClr val="bg2"/>
          </a:solidFill>
        </p:spPr>
        <p:txBody>
          <a:bodyPr wrap="square" rtlCol="0">
            <a:spAutoFit/>
          </a:bodyPr>
          <a:lstStyle/>
          <a:p>
            <a:r>
              <a:rPr lang="en-GB" sz="1100" b="1" dirty="0">
                <a:solidFill>
                  <a:schemeClr val="bg1"/>
                </a:solidFill>
              </a:rPr>
              <a:t>Key definitions used in LAPE</a:t>
            </a:r>
          </a:p>
          <a:p>
            <a:endParaRPr lang="en-GB" sz="1100" b="1" dirty="0">
              <a:solidFill>
                <a:schemeClr val="bg1"/>
              </a:solidFill>
            </a:endParaRPr>
          </a:p>
          <a:p>
            <a:endParaRPr lang="en-GB" sz="1100" b="1" dirty="0">
              <a:solidFill>
                <a:schemeClr val="bg1"/>
              </a:solidFill>
            </a:endParaRPr>
          </a:p>
          <a:p>
            <a:endParaRPr lang="en-GB" sz="1100" b="1" dirty="0">
              <a:solidFill>
                <a:schemeClr val="bg1"/>
              </a:solidFill>
            </a:endParaRPr>
          </a:p>
          <a:p>
            <a:endParaRPr lang="en-GB" sz="1100" b="1"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945262412"/>
              </p:ext>
            </p:extLst>
          </p:nvPr>
        </p:nvGraphicFramePr>
        <p:xfrm>
          <a:off x="4796408" y="1768440"/>
          <a:ext cx="3861600" cy="3844570"/>
        </p:xfrm>
        <a:graphic>
          <a:graphicData uri="http://schemas.openxmlformats.org/drawingml/2006/table">
            <a:tbl>
              <a:tblPr firstRow="1" bandRow="1">
                <a:tableStyleId>{5C22544A-7EE6-4342-B048-85BDC9FD1C3A}</a:tableStyleId>
              </a:tblPr>
              <a:tblGrid>
                <a:gridCol w="817447">
                  <a:extLst>
                    <a:ext uri="{9D8B030D-6E8A-4147-A177-3AD203B41FA5}">
                      <a16:colId xmlns:a16="http://schemas.microsoft.com/office/drawing/2014/main" val="20000"/>
                    </a:ext>
                  </a:extLst>
                </a:gridCol>
                <a:gridCol w="3044153">
                  <a:extLst>
                    <a:ext uri="{9D8B030D-6E8A-4147-A177-3AD203B41FA5}">
                      <a16:colId xmlns:a16="http://schemas.microsoft.com/office/drawing/2014/main" val="20001"/>
                    </a:ext>
                  </a:extLst>
                </a:gridCol>
              </a:tblGrid>
              <a:tr h="1145130">
                <a:tc>
                  <a:txBody>
                    <a:bodyPr/>
                    <a:lstStyle/>
                    <a:p>
                      <a:pPr algn="just"/>
                      <a:r>
                        <a:rPr lang="en-GB" sz="1000" b="0" dirty="0">
                          <a:solidFill>
                            <a:schemeClr val="bg1"/>
                          </a:solidFill>
                        </a:rPr>
                        <a:t>Broad definition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000" b="0" dirty="0">
                          <a:solidFill>
                            <a:schemeClr val="bg1"/>
                          </a:solidFill>
                        </a:rPr>
                        <a:t>A measure of hospital admissions where either the primary diagnosis (main reason for admission) or one of the secondary (contributory) diagnoses is an alcohol-related condition.  This represents a Broad measure of alcohol-related admissions but is sensitive to changes in coding practice over time.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274720">
                <a:tc>
                  <a:txBody>
                    <a:bodyPr/>
                    <a:lstStyle/>
                    <a:p>
                      <a:pPr algn="just"/>
                      <a:r>
                        <a:rPr lang="en-GB" sz="1000" dirty="0">
                          <a:solidFill>
                            <a:schemeClr val="bg1"/>
                          </a:solidFill>
                        </a:rPr>
                        <a:t>Narrow definition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GB" sz="1000" dirty="0">
                          <a:solidFill>
                            <a:schemeClr val="bg1"/>
                          </a:solidFill>
                        </a:rPr>
                        <a:t>A measure of hospital admissions where the primary diagnosis (main reason for admission) is an alcohol-related condition.  This represents a Narrower measure. Since every hospital admission must have a primary diagnosis it is less sensitive to coding practices but may also understate the part alcohol plays in the admission.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33604">
                <a:tc>
                  <a:txBody>
                    <a:bodyPr/>
                    <a:lstStyle/>
                    <a:p>
                      <a:pPr algn="just"/>
                      <a:r>
                        <a:rPr lang="en-GB" sz="1000" dirty="0">
                          <a:solidFill>
                            <a:schemeClr val="bg1"/>
                          </a:solidFill>
                        </a:rPr>
                        <a:t>Wholly attributable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GB" sz="1000" dirty="0">
                          <a:solidFill>
                            <a:schemeClr val="bg1"/>
                          </a:solidFill>
                        </a:rPr>
                        <a:t>Wholly attributable conditions are those which are known to be solely caused by alcohol consumption.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862970">
                <a:tc>
                  <a:txBody>
                    <a:bodyPr/>
                    <a:lstStyle/>
                    <a:p>
                      <a:pPr algn="just"/>
                      <a:r>
                        <a:rPr lang="en-GB" sz="1000" dirty="0">
                          <a:solidFill>
                            <a:schemeClr val="bg1"/>
                          </a:solidFill>
                        </a:rPr>
                        <a:t>Partially attributable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GB" sz="1000" dirty="0">
                          <a:solidFill>
                            <a:schemeClr val="bg1"/>
                          </a:solidFill>
                        </a:rPr>
                        <a:t>A partially attributable condition is one where it is known that a proportion of the cases are caused by alcohol consumption.  Examples are circulatory disease and certain cancers.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14" name="TextBox 13">
            <a:extLst>
              <a:ext uri="{FF2B5EF4-FFF2-40B4-BE49-F238E27FC236}">
                <a16:creationId xmlns:a16="http://schemas.microsoft.com/office/drawing/2014/main" id="{3EEBEA20-E3DF-467A-A331-24D7DB5E6A22}"/>
              </a:ext>
            </a:extLst>
          </p:cNvPr>
          <p:cNvSpPr txBox="1"/>
          <p:nvPr/>
        </p:nvSpPr>
        <p:spPr>
          <a:xfrm>
            <a:off x="532686" y="2641659"/>
            <a:ext cx="3958923" cy="430887"/>
          </a:xfrm>
          <a:prstGeom prst="rect">
            <a:avLst/>
          </a:prstGeom>
          <a:solidFill>
            <a:srgbClr val="00B092"/>
          </a:solidFill>
        </p:spPr>
        <p:txBody>
          <a:bodyPr wrap="square" rtlCol="0">
            <a:spAutoFit/>
          </a:bodyPr>
          <a:lstStyle/>
          <a:p>
            <a:r>
              <a:rPr lang="en-GB" sz="1100" dirty="0">
                <a:solidFill>
                  <a:schemeClr val="bg1"/>
                </a:solidFill>
              </a:rPr>
              <a:t>To access the Local Alcohol Profiles for England dataset by Local Authority see our interactive data tool  </a:t>
            </a:r>
            <a:r>
              <a:rPr lang="en-GB" sz="1100" dirty="0">
                <a:solidFill>
                  <a:schemeClr val="bg1"/>
                </a:solidFill>
                <a:hlinkClick r:id="rId2"/>
              </a:rPr>
              <a:t>here</a:t>
            </a:r>
            <a:endParaRPr lang="en-GB" sz="1100" dirty="0">
              <a:solidFill>
                <a:schemeClr val="bg1"/>
              </a:solidFill>
            </a:endParaRPr>
          </a:p>
        </p:txBody>
      </p:sp>
      <p:sp>
        <p:nvSpPr>
          <p:cNvPr id="10" name="TextBox 9">
            <a:extLst>
              <a:ext uri="{FF2B5EF4-FFF2-40B4-BE49-F238E27FC236}">
                <a16:creationId xmlns:a16="http://schemas.microsoft.com/office/drawing/2014/main" id="{70AFD485-5CB3-4152-8752-8DC64B239F3B}"/>
              </a:ext>
            </a:extLst>
          </p:cNvPr>
          <p:cNvSpPr txBox="1"/>
          <p:nvPr/>
        </p:nvSpPr>
        <p:spPr>
          <a:xfrm>
            <a:off x="494376" y="4449866"/>
            <a:ext cx="3997233" cy="1277273"/>
          </a:xfrm>
          <a:prstGeom prst="rect">
            <a:avLst/>
          </a:prstGeom>
          <a:solidFill>
            <a:schemeClr val="bg2"/>
          </a:solidFill>
        </p:spPr>
        <p:txBody>
          <a:bodyPr wrap="square" rtlCol="0">
            <a:spAutoFit/>
          </a:bodyPr>
          <a:lstStyle/>
          <a:p>
            <a:pPr algn="just"/>
            <a:r>
              <a:rPr lang="en-GB" sz="1100" dirty="0">
                <a:solidFill>
                  <a:schemeClr val="bg1"/>
                </a:solidFill>
              </a:rPr>
              <a:t>The </a:t>
            </a:r>
            <a:r>
              <a:rPr lang="en-GB" sz="1100" b="1" dirty="0">
                <a:solidFill>
                  <a:schemeClr val="bg1"/>
                </a:solidFill>
              </a:rPr>
              <a:t>Broad measure </a:t>
            </a:r>
            <a:r>
              <a:rPr lang="en-GB" sz="1100" dirty="0">
                <a:solidFill>
                  <a:schemeClr val="bg1"/>
                </a:solidFill>
              </a:rPr>
              <a:t>gives an indication of the full impact of alcohol on hospital admissions and the burden placed on the NHS.</a:t>
            </a:r>
          </a:p>
          <a:p>
            <a:pPr algn="just"/>
            <a:r>
              <a:rPr lang="en-GB" sz="1100" dirty="0">
                <a:solidFill>
                  <a:schemeClr val="bg1"/>
                </a:solidFill>
              </a:rPr>
              <a:t>The </a:t>
            </a:r>
            <a:r>
              <a:rPr lang="en-GB" sz="1100" b="1" dirty="0">
                <a:solidFill>
                  <a:schemeClr val="bg1"/>
                </a:solidFill>
              </a:rPr>
              <a:t>Narrow measure </a:t>
            </a:r>
            <a:r>
              <a:rPr lang="en-GB" sz="1100" dirty="0">
                <a:solidFill>
                  <a:schemeClr val="bg1"/>
                </a:solidFill>
              </a:rPr>
              <a:t>estimates the number of hospital admissions which are primarily due to alcohol consumption and provides the best indication of trends in alcohol-related hospital admissions.</a:t>
            </a:r>
          </a:p>
        </p:txBody>
      </p:sp>
    </p:spTree>
    <p:extLst>
      <p:ext uri="{BB962C8B-B14F-4D97-AF65-F5344CB8AC3E}">
        <p14:creationId xmlns:p14="http://schemas.microsoft.com/office/powerpoint/2010/main" val="3051925083"/>
      </p:ext>
    </p:extLst>
  </p:cSld>
  <p:clrMapOvr>
    <a:masterClrMapping/>
  </p:clrMapOvr>
</p:sld>
</file>

<file path=ppt/theme/theme1.xml><?xml version="1.0" encoding="utf-8"?>
<a:theme xmlns:a="http://schemas.openxmlformats.org/drawingml/2006/main" name="Office Theme">
  <a:themeElements>
    <a:clrScheme name="Public Health England">
      <a:dk1>
        <a:sysClr val="windowText" lastClr="000000"/>
      </a:dk1>
      <a:lt1>
        <a:sysClr val="window" lastClr="FFFFFF"/>
      </a:lt1>
      <a:dk2>
        <a:srgbClr val="009966"/>
      </a:dk2>
      <a:lt2>
        <a:srgbClr val="98002E"/>
      </a:lt2>
      <a:accent1>
        <a:srgbClr val="11175E"/>
      </a:accent1>
      <a:accent2>
        <a:srgbClr val="D8B5A3"/>
      </a:accent2>
      <a:accent3>
        <a:srgbClr val="F9A25E"/>
      </a:accent3>
      <a:accent4>
        <a:srgbClr val="EEB111"/>
      </a:accent4>
      <a:accent5>
        <a:srgbClr val="00B274"/>
      </a:accent5>
      <a:accent6>
        <a:srgbClr val="A7A9AC"/>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PublishingContact xmlns="http://schemas.microsoft.com/sharepoint/v3">
      <UserInfo>
        <DisplayName/>
        <AccountId xsi:nil="true"/>
        <AccountType/>
      </UserInfo>
    </PublishingContact>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5547DEF730D74EA5543201242B40D3" ma:contentTypeVersion="8" ma:contentTypeDescription="Create a new document." ma:contentTypeScope="" ma:versionID="52423a80864e31395eb56070ce0039dc">
  <xsd:schema xmlns:xsd="http://www.w3.org/2001/XMLSchema" xmlns:xs="http://www.w3.org/2001/XMLSchema" xmlns:p="http://schemas.microsoft.com/office/2006/metadata/properties" xmlns:ns1="http://schemas.microsoft.com/sharepoint/v3" targetNamespace="http://schemas.microsoft.com/office/2006/metadata/properties" ma:root="true" ma:fieldsID="5248a340790c531f5f28813cd99774a1" ns1:_="">
    <xsd:import namespace="http://schemas.microsoft.com/sharepoint/v3"/>
    <xsd:element name="properties">
      <xsd:complexType>
        <xsd:sequence>
          <xsd:element name="documentManagement">
            <xsd:complexType>
              <xsd:all>
                <xsd:element ref="ns1:PublishingStartDate" minOccurs="0"/>
                <xsd:element ref="ns1:PublishingExpirationDate" minOccurs="0"/>
                <xsd:element ref="ns1:PublishingCont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element name="PublishingContact" ma:index="12" nillable="true" ma:displayName="Contact" ma:hidden="true" ma:list="UserInfo" ma:internalName="PublishingContact"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AAA3BD5-90C3-4BC2-94B6-F5B6FAEAFEE3}">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C9A860C3-64E6-4D2A-94B1-6B6AC446E383}">
  <ds:schemaRefs>
    <ds:schemaRef ds:uri="http://schemas.microsoft.com/sharepoint/v3/contenttype/forms"/>
  </ds:schemaRefs>
</ds:datastoreItem>
</file>

<file path=customXml/itemProps3.xml><?xml version="1.0" encoding="utf-8"?>
<ds:datastoreItem xmlns:ds="http://schemas.openxmlformats.org/officeDocument/2006/customXml" ds:itemID="{A4971BF1-60A6-4338-A226-CFD964034A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3425</TotalTime>
  <Words>1391</Words>
  <Application>Microsoft Office PowerPoint</Application>
  <PresentationFormat>On-screen Show (4:3)</PresentationFormat>
  <Paragraphs>197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Wingdings</vt:lpstr>
      <vt:lpstr>ヒラギノ角ゴ Pro W3</vt:lpstr>
      <vt:lpstr>Office Theme</vt:lpstr>
      <vt:lpstr>Local Alcohol Profiles for England https://fingertips.phe.org.uk/profile/local-alcohol-profiles</vt:lpstr>
      <vt:lpstr>Local Alcohol Profiles for England: February 2019 Main findings</vt:lpstr>
      <vt:lpstr>Local Alcohol Profiles for England: February 2019 Alcohol-related admissions (Broad)</vt:lpstr>
      <vt:lpstr>Local Alcohol Profiles for England: February 2019 Alcohol-related admissions (Narrow)</vt:lpstr>
      <vt:lpstr>Local Alcohol Profiles for England: February 2019  Alcohol-specific admissions</vt:lpstr>
      <vt:lpstr>Local Alcohol Profiles for England: February 2019  Alcohol-related chronic conditions</vt:lpstr>
      <vt:lpstr>Local Alcohol Profiles for England: February 2019  Background</vt:lpstr>
    </vt:vector>
  </TitlesOfParts>
  <Company>Cabinet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Glenn Gossling</dc:creator>
  <cp:lastModifiedBy>Mark Cook</cp:lastModifiedBy>
  <cp:revision>360</cp:revision>
  <cp:lastPrinted>2018-02-05T10:29:46Z</cp:lastPrinted>
  <dcterms:created xsi:type="dcterms:W3CDTF">2012-10-10T09:02:29Z</dcterms:created>
  <dcterms:modified xsi:type="dcterms:W3CDTF">2019-01-21T13:35:51Z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0x010100855547DEF730D74EA5543201242B40D3</vt:lpwstr>
  </property>
</Properties>
</file>