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5"/>
  </p:notesMasterIdLst>
  <p:handoutMasterIdLst>
    <p:handoutMasterId r:id="rId26"/>
  </p:handoutMasterIdLst>
  <p:sldIdLst>
    <p:sldId id="261" r:id="rId5"/>
    <p:sldId id="310" r:id="rId6"/>
    <p:sldId id="322" r:id="rId7"/>
    <p:sldId id="340" r:id="rId8"/>
    <p:sldId id="341" r:id="rId9"/>
    <p:sldId id="345" r:id="rId10"/>
    <p:sldId id="344" r:id="rId11"/>
    <p:sldId id="351" r:id="rId12"/>
    <p:sldId id="350" r:id="rId13"/>
    <p:sldId id="346" r:id="rId14"/>
    <p:sldId id="311" r:id="rId15"/>
    <p:sldId id="352" r:id="rId16"/>
    <p:sldId id="347" r:id="rId17"/>
    <p:sldId id="343" r:id="rId18"/>
    <p:sldId id="321" r:id="rId19"/>
    <p:sldId id="348" r:id="rId20"/>
    <p:sldId id="349" r:id="rId21"/>
    <p:sldId id="319" r:id="rId22"/>
    <p:sldId id="342" r:id="rId23"/>
    <p:sldId id="289" r:id="rId2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son Jones" initials="A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2E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5" autoAdjust="0"/>
    <p:restoredTop sz="94796" autoAdjust="0"/>
  </p:normalViewPr>
  <p:slideViewPr>
    <p:cSldViewPr>
      <p:cViewPr varScale="1">
        <p:scale>
          <a:sx n="75" d="100"/>
          <a:sy n="75" d="100"/>
        </p:scale>
        <p:origin x="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'[webinar charts.xlsx]Sheet5'!$H$2</c:f>
              <c:strCache>
                <c:ptCount val="1"/>
                <c:pt idx="0">
                  <c:v>Current smokers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'[webinar charts.xlsx]Sheet5'!$G$3:$G$9</c:f>
              <c:strCache>
                <c:ptCount val="7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</c:strCache>
            </c:strRef>
          </c:cat>
          <c:val>
            <c:numRef>
              <c:f>'[webinar charts.xlsx]Sheet5'!$H$3:$H$9</c:f>
              <c:numCache>
                <c:formatCode>0.00%</c:formatCode>
                <c:ptCount val="7"/>
                <c:pt idx="0">
                  <c:v>0.17100000000000001</c:v>
                </c:pt>
                <c:pt idx="1">
                  <c:v>0.16400000000000001</c:v>
                </c:pt>
                <c:pt idx="2">
                  <c:v>0.16400000000000001</c:v>
                </c:pt>
                <c:pt idx="3">
                  <c:v>0.156</c:v>
                </c:pt>
                <c:pt idx="4">
                  <c:v>0.14699999999999999</c:v>
                </c:pt>
                <c:pt idx="5">
                  <c:v>0.14499999999999999</c:v>
                </c:pt>
                <c:pt idx="6">
                  <c:v>0.14299999999999999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92-43FF-ADAB-C98A31974DF7}"/>
            </c:ext>
          </c:extLst>
        </c:ser>
        <c:ser>
          <c:idx val="1"/>
          <c:order val="1"/>
          <c:tx>
            <c:strRef>
              <c:f>'[webinar charts.xlsx]Sheet5'!$I$2</c:f>
              <c:strCache>
                <c:ptCount val="1"/>
                <c:pt idx="0">
                  <c:v>Ex-smokers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'[webinar charts.xlsx]Sheet5'!$G$3:$G$9</c:f>
              <c:strCache>
                <c:ptCount val="7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</c:strCache>
            </c:strRef>
          </c:cat>
          <c:val>
            <c:numRef>
              <c:f>'[webinar charts.xlsx]Sheet5'!$I$3:$I$9</c:f>
              <c:numCache>
                <c:formatCode>0.00%</c:formatCode>
                <c:ptCount val="7"/>
                <c:pt idx="0">
                  <c:v>0.27600000000000002</c:v>
                </c:pt>
                <c:pt idx="1">
                  <c:v>0.27400000000000002</c:v>
                </c:pt>
                <c:pt idx="2">
                  <c:v>0.27500000000000002</c:v>
                </c:pt>
                <c:pt idx="3">
                  <c:v>0.27500000000000002</c:v>
                </c:pt>
                <c:pt idx="4">
                  <c:v>0.27200000000000002</c:v>
                </c:pt>
                <c:pt idx="5">
                  <c:v>0.27100000000000002</c:v>
                </c:pt>
                <c:pt idx="6">
                  <c:v>0.26900000000000002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2-43FF-ADAB-C98A31974DF7}"/>
            </c:ext>
          </c:extLst>
        </c:ser>
        <c:ser>
          <c:idx val="2"/>
          <c:order val="2"/>
          <c:tx>
            <c:strRef>
              <c:f>'[webinar charts.xlsx]Sheet5'!$J$2</c:f>
              <c:strCache>
                <c:ptCount val="1"/>
                <c:pt idx="0">
                  <c:v>Never smoked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'[webinar charts.xlsx]Sheet5'!$G$3:$G$9</c:f>
              <c:strCache>
                <c:ptCount val="7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</c:strCache>
            </c:strRef>
          </c:cat>
          <c:val>
            <c:numRef>
              <c:f>'[webinar charts.xlsx]Sheet5'!$J$3:$J$9</c:f>
              <c:numCache>
                <c:formatCode>0.00%</c:formatCode>
                <c:ptCount val="7"/>
                <c:pt idx="0">
                  <c:v>0.55300000000000005</c:v>
                </c:pt>
                <c:pt idx="1">
                  <c:v>0.56200000000000006</c:v>
                </c:pt>
                <c:pt idx="2">
                  <c:v>0.56100000000000005</c:v>
                </c:pt>
                <c:pt idx="3">
                  <c:v>0.56899999999999995</c:v>
                </c:pt>
                <c:pt idx="4">
                  <c:v>0.57999999999999996</c:v>
                </c:pt>
                <c:pt idx="5">
                  <c:v>0.58499999999999996</c:v>
                </c:pt>
                <c:pt idx="6">
                  <c:v>0.58799999999999997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92-43FF-ADAB-C98A31974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099576"/>
        <c:axId val="871098920"/>
      </c:lineChart>
      <c:catAx>
        <c:axId val="87109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98920"/>
        <c:crosses val="autoZero"/>
        <c:auto val="1"/>
        <c:lblAlgn val="ctr"/>
        <c:lblOffset val="100"/>
        <c:noMultiLvlLbl val="0"/>
      </c:catAx>
      <c:valAx>
        <c:axId val="87109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tx1"/>
                    </a:solidFill>
                  </a:rPr>
                  <a:t>Smoking</a:t>
                </a:r>
                <a:r>
                  <a:rPr lang="en-GB" baseline="0" dirty="0">
                    <a:solidFill>
                      <a:schemeClr val="tx1"/>
                    </a:solidFill>
                  </a:rPr>
                  <a:t> prevalence (%)</a:t>
                </a:r>
                <a:endParaRPr lang="en-GB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09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Smoking prevalence in adults (18+)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GPPS2!$C$2</c:f>
              <c:strCache>
                <c:ptCount val="1"/>
                <c:pt idx="0">
                  <c:v>adults with long term mental health condition (18+)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GPPS2!$B$3:$B$9</c:f>
              <c:strCache>
                <c:ptCount val="7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</c:strCache>
            </c:strRef>
          </c:cat>
          <c:val>
            <c:numRef>
              <c:f>GPPS2!$C$3:$C$9</c:f>
              <c:numCache>
                <c:formatCode>0.00%</c:formatCode>
                <c:ptCount val="7"/>
                <c:pt idx="0">
                  <c:v>0.35299999999999998</c:v>
                </c:pt>
                <c:pt idx="1">
                  <c:v>0.34</c:v>
                </c:pt>
                <c:pt idx="2">
                  <c:v>0.33</c:v>
                </c:pt>
                <c:pt idx="3">
                  <c:v>0.30299999999999999</c:v>
                </c:pt>
                <c:pt idx="4">
                  <c:v>0.27800000000000002</c:v>
                </c:pt>
                <c:pt idx="5">
                  <c:v>0.26800000000000002</c:v>
                </c:pt>
                <c:pt idx="6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E-4252-95DD-B8C50A67CD19}"/>
            </c:ext>
          </c:extLst>
        </c:ser>
        <c:ser>
          <c:idx val="1"/>
          <c:order val="1"/>
          <c:tx>
            <c:strRef>
              <c:f>GPPS2!$D$2</c:f>
              <c:strCache>
                <c:ptCount val="1"/>
                <c:pt idx="0">
                  <c:v>all adults (18+)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GPPS2!$B$3:$B$9</c:f>
              <c:strCache>
                <c:ptCount val="7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</c:strCache>
            </c:strRef>
          </c:cat>
          <c:val>
            <c:numRef>
              <c:f>GPPS2!$D$3:$D$9</c:f>
              <c:numCache>
                <c:formatCode>0.00%</c:formatCode>
                <c:ptCount val="7"/>
                <c:pt idx="0">
                  <c:v>0.17100000000000001</c:v>
                </c:pt>
                <c:pt idx="1">
                  <c:v>0.16400000000000001</c:v>
                </c:pt>
                <c:pt idx="2">
                  <c:v>0.16400000000000001</c:v>
                </c:pt>
                <c:pt idx="3">
                  <c:v>0.156</c:v>
                </c:pt>
                <c:pt idx="4">
                  <c:v>0.14699999999999999</c:v>
                </c:pt>
                <c:pt idx="5">
                  <c:v>0.14499999999999999</c:v>
                </c:pt>
                <c:pt idx="6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E-4252-95DD-B8C50A67C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7052976"/>
        <c:axId val="603037352"/>
      </c:barChart>
      <c:lineChart>
        <c:grouping val="standard"/>
        <c:varyColors val="0"/>
        <c:ser>
          <c:idx val="2"/>
          <c:order val="2"/>
          <c:tx>
            <c:strRef>
              <c:f>GPPS2!$E$2</c:f>
              <c:strCache>
                <c:ptCount val="1"/>
                <c:pt idx="0">
                  <c:v>gap by mental health status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GPPS2!$B$3:$B$9</c:f>
              <c:strCache>
                <c:ptCount val="7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</c:strCache>
            </c:strRef>
          </c:cat>
          <c:val>
            <c:numRef>
              <c:f>GPPS2!$E$3:$E$9</c:f>
              <c:numCache>
                <c:formatCode>0.00</c:formatCode>
                <c:ptCount val="7"/>
                <c:pt idx="0">
                  <c:v>2.8</c:v>
                </c:pt>
                <c:pt idx="1">
                  <c:v>2.8</c:v>
                </c:pt>
                <c:pt idx="2">
                  <c:v>2.7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AE-4252-95DD-B8C50A67C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324312"/>
        <c:axId val="329321688"/>
      </c:lineChart>
      <c:catAx>
        <c:axId val="3270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037352"/>
        <c:crosses val="autoZero"/>
        <c:auto val="1"/>
        <c:lblAlgn val="ctr"/>
        <c:lblOffset val="100"/>
        <c:noMultiLvlLbl val="0"/>
      </c:catAx>
      <c:valAx>
        <c:axId val="60303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Prevalence</a:t>
                </a:r>
                <a:r>
                  <a:rPr lang="en-GB" baseline="0" dirty="0"/>
                  <a:t> rate (%)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052976"/>
        <c:crosses val="autoZero"/>
        <c:crossBetween val="between"/>
      </c:valAx>
      <c:valAx>
        <c:axId val="329321688"/>
        <c:scaling>
          <c:orientation val="minMax"/>
          <c:max val="3"/>
          <c:min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324312"/>
        <c:crosses val="max"/>
        <c:crossBetween val="between"/>
        <c:majorUnit val="1"/>
      </c:valAx>
      <c:catAx>
        <c:axId val="329324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9321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dirty="0"/>
              <a:t>Deprivation</a:t>
            </a:r>
          </a:p>
        </c:rich>
      </c:tx>
      <c:layout>
        <c:manualLayout>
          <c:xMode val="edge"/>
          <c:yMode val="edge"/>
          <c:x val="0.45893212979778686"/>
          <c:y val="4.9745202721493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GPPS1!$T$1</c:f>
              <c:strCache>
                <c:ptCount val="1"/>
                <c:pt idx="0">
                  <c:v>Smoking prevalence in adults with a long term mental condition (18+) - current smokers (GPPS)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GPPS1!$R$2:$R$11</c:f>
              <c:strCache>
                <c:ptCount val="10"/>
                <c:pt idx="0">
                  <c:v>Least deprived decile</c:v>
                </c:pt>
                <c:pt idx="1">
                  <c:v>Second least deprived decile</c:v>
                </c:pt>
                <c:pt idx="2">
                  <c:v>Third less deprived decile</c:v>
                </c:pt>
                <c:pt idx="3">
                  <c:v>Fourth less deprived decile</c:v>
                </c:pt>
                <c:pt idx="4">
                  <c:v>Fifth less deprived decile</c:v>
                </c:pt>
                <c:pt idx="5">
                  <c:v>Fifth more deprived decile</c:v>
                </c:pt>
                <c:pt idx="6">
                  <c:v>Fourth more deprived decile</c:v>
                </c:pt>
                <c:pt idx="7">
                  <c:v>Third more deprived decile</c:v>
                </c:pt>
                <c:pt idx="8">
                  <c:v>Second most deprived decile</c:v>
                </c:pt>
                <c:pt idx="9">
                  <c:v>Most deprived decile</c:v>
                </c:pt>
              </c:strCache>
            </c:strRef>
          </c:cat>
          <c:val>
            <c:numRef>
              <c:f>GPPS1!$T$2:$T$11</c:f>
              <c:numCache>
                <c:formatCode>General</c:formatCode>
                <c:ptCount val="10"/>
                <c:pt idx="0">
                  <c:v>19.7</c:v>
                </c:pt>
                <c:pt idx="1">
                  <c:v>22.8</c:v>
                </c:pt>
                <c:pt idx="2">
                  <c:v>23.8</c:v>
                </c:pt>
                <c:pt idx="3">
                  <c:v>23.8</c:v>
                </c:pt>
                <c:pt idx="4">
                  <c:v>26.6</c:v>
                </c:pt>
                <c:pt idx="5">
                  <c:v>25.5</c:v>
                </c:pt>
                <c:pt idx="6">
                  <c:v>27.4</c:v>
                </c:pt>
                <c:pt idx="7">
                  <c:v>29.3</c:v>
                </c:pt>
                <c:pt idx="8">
                  <c:v>29.9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6-46D2-816B-2DDDE999F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74427856"/>
        <c:axId val="774428184"/>
      </c:barChart>
      <c:barChart>
        <c:barDir val="bar"/>
        <c:grouping val="clustered"/>
        <c:varyColors val="0"/>
        <c:ser>
          <c:idx val="0"/>
          <c:order val="0"/>
          <c:tx>
            <c:strRef>
              <c:f>GPPS1!$S$1</c:f>
              <c:strCache>
                <c:ptCount val="1"/>
                <c:pt idx="0">
                  <c:v>Smoking prevalence in adults - current smokers (GPPS)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GPPS1!$R$2:$R$11</c:f>
              <c:strCache>
                <c:ptCount val="10"/>
                <c:pt idx="0">
                  <c:v>Least deprived decile</c:v>
                </c:pt>
                <c:pt idx="1">
                  <c:v>Second least deprived decile</c:v>
                </c:pt>
                <c:pt idx="2">
                  <c:v>Third less deprived decile</c:v>
                </c:pt>
                <c:pt idx="3">
                  <c:v>Fourth less deprived decile</c:v>
                </c:pt>
                <c:pt idx="4">
                  <c:v>Fifth less deprived decile</c:v>
                </c:pt>
                <c:pt idx="5">
                  <c:v>Fifth more deprived decile</c:v>
                </c:pt>
                <c:pt idx="6">
                  <c:v>Fourth more deprived decile</c:v>
                </c:pt>
                <c:pt idx="7">
                  <c:v>Third more deprived decile</c:v>
                </c:pt>
                <c:pt idx="8">
                  <c:v>Second most deprived decile</c:v>
                </c:pt>
                <c:pt idx="9">
                  <c:v>Most deprived decile</c:v>
                </c:pt>
              </c:strCache>
            </c:strRef>
          </c:cat>
          <c:val>
            <c:numRef>
              <c:f>GPPS1!$S$2:$S$11</c:f>
              <c:numCache>
                <c:formatCode>General</c:formatCode>
                <c:ptCount val="10"/>
                <c:pt idx="0">
                  <c:v>11.3</c:v>
                </c:pt>
                <c:pt idx="1">
                  <c:v>12</c:v>
                </c:pt>
                <c:pt idx="2">
                  <c:v>12.9</c:v>
                </c:pt>
                <c:pt idx="3">
                  <c:v>13.6</c:v>
                </c:pt>
                <c:pt idx="4">
                  <c:v>15.1</c:v>
                </c:pt>
                <c:pt idx="5">
                  <c:v>14.9</c:v>
                </c:pt>
                <c:pt idx="6">
                  <c:v>15.8</c:v>
                </c:pt>
                <c:pt idx="7">
                  <c:v>16.100000000000001</c:v>
                </c:pt>
                <c:pt idx="8" formatCode="0.0">
                  <c:v>16.600000000000001</c:v>
                </c:pt>
                <c:pt idx="9" formatCode="0.0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6-46D2-816B-2DDDE999F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62055416"/>
        <c:axId val="462046888"/>
      </c:barChart>
      <c:catAx>
        <c:axId val="77442785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428184"/>
        <c:crosses val="autoZero"/>
        <c:auto val="1"/>
        <c:lblAlgn val="ctr"/>
        <c:lblOffset val="100"/>
        <c:noMultiLvlLbl val="0"/>
      </c:catAx>
      <c:valAx>
        <c:axId val="774428184"/>
        <c:scaling>
          <c:orientation val="maxMin"/>
          <c:min val="-3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4427856"/>
        <c:crosses val="autoZero"/>
        <c:crossBetween val="between"/>
      </c:valAx>
      <c:valAx>
        <c:axId val="462046888"/>
        <c:scaling>
          <c:orientation val="minMax"/>
          <c:max val="35"/>
          <c:min val="-35"/>
        </c:scaling>
        <c:delete val="1"/>
        <c:axPos val="t"/>
        <c:numFmt formatCode="General" sourceLinked="1"/>
        <c:majorTickMark val="out"/>
        <c:minorTickMark val="none"/>
        <c:tickLblPos val="nextTo"/>
        <c:crossAx val="462055416"/>
        <c:crosses val="max"/>
        <c:crossBetween val="between"/>
      </c:valAx>
      <c:catAx>
        <c:axId val="462055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046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50" dirty="0"/>
              <a:t>Age</a:t>
            </a:r>
          </a:p>
        </c:rich>
      </c:tx>
      <c:layout>
        <c:manualLayout>
          <c:xMode val="edge"/>
          <c:yMode val="edge"/>
          <c:x val="0.46751235106181793"/>
          <c:y val="7.1668562201019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GPPS1!$Y$1</c:f>
              <c:strCache>
                <c:ptCount val="1"/>
                <c:pt idx="0">
                  <c:v>Smoking prevalence in adults with a long term mental condition (18+) - current smokers (GPPS)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GPPS1!$W$2:$W$10</c:f>
              <c:strCache>
                <c:ptCount val="9"/>
                <c:pt idx="0">
                  <c:v>85+ years</c:v>
                </c:pt>
                <c:pt idx="1">
                  <c:v>75-84 years</c:v>
                </c:pt>
                <c:pt idx="2">
                  <c:v>65-74 years</c:v>
                </c:pt>
                <c:pt idx="3">
                  <c:v>55-64 years</c:v>
                </c:pt>
                <c:pt idx="4">
                  <c:v>45-54 years</c:v>
                </c:pt>
                <c:pt idx="5">
                  <c:v>35-44 years</c:v>
                </c:pt>
                <c:pt idx="6">
                  <c:v>25-34 years</c:v>
                </c:pt>
                <c:pt idx="7">
                  <c:v>18-24 years</c:v>
                </c:pt>
                <c:pt idx="8">
                  <c:v>18+ years</c:v>
                </c:pt>
              </c:strCache>
            </c:strRef>
          </c:cat>
          <c:val>
            <c:numRef>
              <c:f>GPPS1!$Y$2:$Y$10</c:f>
              <c:numCache>
                <c:formatCode>0.0</c:formatCode>
                <c:ptCount val="9"/>
                <c:pt idx="0">
                  <c:v>4.5999999999999996</c:v>
                </c:pt>
                <c:pt idx="1">
                  <c:v>8.3000000000000007</c:v>
                </c:pt>
                <c:pt idx="2">
                  <c:v>15.2</c:v>
                </c:pt>
                <c:pt idx="3">
                  <c:v>23.6</c:v>
                </c:pt>
                <c:pt idx="4">
                  <c:v>27.6</c:v>
                </c:pt>
                <c:pt idx="5">
                  <c:v>26.7</c:v>
                </c:pt>
                <c:pt idx="6">
                  <c:v>28.4</c:v>
                </c:pt>
                <c:pt idx="7">
                  <c:v>28.2</c:v>
                </c:pt>
                <c:pt idx="8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4-4AB2-8947-6B9D16F6C6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74427856"/>
        <c:axId val="774428184"/>
      </c:barChart>
      <c:barChart>
        <c:barDir val="bar"/>
        <c:grouping val="clustered"/>
        <c:varyColors val="0"/>
        <c:ser>
          <c:idx val="0"/>
          <c:order val="0"/>
          <c:tx>
            <c:strRef>
              <c:f>GPPS1!$X$1</c:f>
              <c:strCache>
                <c:ptCount val="1"/>
                <c:pt idx="0">
                  <c:v>Smoking prevalence in adults - current smokers (GPPS)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GPPS1!$W$2:$W$10</c:f>
              <c:strCache>
                <c:ptCount val="9"/>
                <c:pt idx="0">
                  <c:v>85+ years</c:v>
                </c:pt>
                <c:pt idx="1">
                  <c:v>75-84 years</c:v>
                </c:pt>
                <c:pt idx="2">
                  <c:v>65-74 years</c:v>
                </c:pt>
                <c:pt idx="3">
                  <c:v>55-64 years</c:v>
                </c:pt>
                <c:pt idx="4">
                  <c:v>45-54 years</c:v>
                </c:pt>
                <c:pt idx="5">
                  <c:v>35-44 years</c:v>
                </c:pt>
                <c:pt idx="6">
                  <c:v>25-34 years</c:v>
                </c:pt>
                <c:pt idx="7">
                  <c:v>18-24 years</c:v>
                </c:pt>
                <c:pt idx="8">
                  <c:v>18+ years</c:v>
                </c:pt>
              </c:strCache>
            </c:strRef>
          </c:cat>
          <c:val>
            <c:numRef>
              <c:f>GPPS1!$X$2:$X$10</c:f>
              <c:numCache>
                <c:formatCode>General</c:formatCode>
                <c:ptCount val="9"/>
                <c:pt idx="0">
                  <c:v>2.8</c:v>
                </c:pt>
                <c:pt idx="1">
                  <c:v>6.1</c:v>
                </c:pt>
                <c:pt idx="2">
                  <c:v>9.6</c:v>
                </c:pt>
                <c:pt idx="3">
                  <c:v>13.6</c:v>
                </c:pt>
                <c:pt idx="4">
                  <c:v>15.5</c:v>
                </c:pt>
                <c:pt idx="5">
                  <c:v>16.100000000000001</c:v>
                </c:pt>
                <c:pt idx="6">
                  <c:v>18.8</c:v>
                </c:pt>
                <c:pt idx="7" formatCode="0.0">
                  <c:v>18.899999999999999</c:v>
                </c:pt>
                <c:pt idx="8" formatCode="0.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4-4AB2-8947-6B9D16F6C6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62055416"/>
        <c:axId val="462046888"/>
      </c:barChart>
      <c:catAx>
        <c:axId val="77442785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428184"/>
        <c:crosses val="autoZero"/>
        <c:auto val="1"/>
        <c:lblAlgn val="ctr"/>
        <c:lblOffset val="100"/>
        <c:noMultiLvlLbl val="0"/>
      </c:catAx>
      <c:valAx>
        <c:axId val="774428184"/>
        <c:scaling>
          <c:orientation val="maxMin"/>
          <c:min val="-3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774427856"/>
        <c:crosses val="autoZero"/>
        <c:crossBetween val="between"/>
      </c:valAx>
      <c:valAx>
        <c:axId val="462046888"/>
        <c:scaling>
          <c:orientation val="minMax"/>
          <c:max val="35"/>
          <c:min val="-35"/>
        </c:scaling>
        <c:delete val="1"/>
        <c:axPos val="t"/>
        <c:numFmt formatCode="General" sourceLinked="1"/>
        <c:majorTickMark val="out"/>
        <c:minorTickMark val="none"/>
        <c:tickLblPos val="nextTo"/>
        <c:crossAx val="462055416"/>
        <c:crosses val="max"/>
        <c:crossBetween val="between"/>
      </c:valAx>
      <c:catAx>
        <c:axId val="462055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046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alcohol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34.200000000000003</c:v>
                </c:pt>
                <c:pt idx="1">
                  <c:v>42.2</c:v>
                </c:pt>
                <c:pt idx="2">
                  <c:v>44.4</c:v>
                </c:pt>
                <c:pt idx="3">
                  <c:v>43.9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9-412C-B56D-0ABC555657E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non-opiates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47.3</c:v>
                </c:pt>
                <c:pt idx="1">
                  <c:v>56.7</c:v>
                </c:pt>
                <c:pt idx="2">
                  <c:v>60.4</c:v>
                </c:pt>
                <c:pt idx="3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B9-412C-B56D-0ABC555657E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alcohol &amp; non-opiates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52.1</c:v>
                </c:pt>
                <c:pt idx="1">
                  <c:v>61</c:v>
                </c:pt>
                <c:pt idx="2">
                  <c:v>63.4</c:v>
                </c:pt>
                <c:pt idx="3">
                  <c:v>64.599999999999994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B9-412C-B56D-0ABC555657E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opiates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59.4</c:v>
                </c:pt>
                <c:pt idx="1">
                  <c:v>68.400000000000006</c:v>
                </c:pt>
                <c:pt idx="2">
                  <c:v>70.400000000000006</c:v>
                </c:pt>
                <c:pt idx="3">
                  <c:v>70.2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B9-412C-B56D-0ABC55565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899544"/>
        <c:axId val="812437304"/>
      </c:lineChart>
      <c:catAx>
        <c:axId val="79489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437304"/>
        <c:crosses val="autoZero"/>
        <c:auto val="1"/>
        <c:lblAlgn val="ctr"/>
        <c:lblOffset val="100"/>
        <c:noMultiLvlLbl val="0"/>
      </c:catAx>
      <c:valAx>
        <c:axId val="81243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>
                    <a:solidFill>
                      <a:schemeClr val="tx1"/>
                    </a:solidFill>
                  </a:rPr>
                  <a:t>Prevalence (%)</a:t>
                </a:r>
              </a:p>
            </c:rich>
          </c:tx>
          <c:layout>
            <c:manualLayout>
              <c:xMode val="edge"/>
              <c:yMode val="edge"/>
              <c:x val="4.7449584816132862E-3"/>
              <c:y val="0.36611037775637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89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Smoking prevalence in adults (18+)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66"/>
              </a:solidFill>
              <a:ln>
                <a:solidFill>
                  <a:srgbClr val="0099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8-4897-BF59-8E9BD1AE51B0}"/>
              </c:ext>
            </c:extLst>
          </c:dPt>
          <c:dPt>
            <c:idx val="1"/>
            <c:invertIfNegative val="0"/>
            <c:bubble3D val="0"/>
            <c:spPr>
              <a:solidFill>
                <a:srgbClr val="009966"/>
              </a:solidFill>
              <a:ln>
                <a:solidFill>
                  <a:srgbClr val="0099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8-4897-BF59-8E9BD1AE51B0}"/>
              </c:ext>
            </c:extLst>
          </c:dPt>
          <c:dPt>
            <c:idx val="2"/>
            <c:invertIfNegative val="0"/>
            <c:bubble3D val="0"/>
            <c:spPr>
              <a:solidFill>
                <a:srgbClr val="009966"/>
              </a:solidFill>
              <a:ln>
                <a:solidFill>
                  <a:srgbClr val="0099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38-4897-BF59-8E9BD1AE51B0}"/>
              </c:ext>
            </c:extLst>
          </c:dPt>
          <c:dPt>
            <c:idx val="3"/>
            <c:invertIfNegative val="0"/>
            <c:bubble3D val="0"/>
            <c:spPr>
              <a:solidFill>
                <a:srgbClr val="009966"/>
              </a:solidFill>
              <a:ln>
                <a:solidFill>
                  <a:srgbClr val="0099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38-4897-BF59-8E9BD1AE51B0}"/>
              </c:ext>
            </c:extLst>
          </c:dPt>
          <c:dPt>
            <c:idx val="5"/>
            <c:invertIfNegative val="0"/>
            <c:bubble3D val="0"/>
            <c:spPr>
              <a:solidFill>
                <a:srgbClr val="98002E"/>
              </a:solidFill>
              <a:ln>
                <a:solidFill>
                  <a:srgbClr val="98002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38-4897-BF59-8E9BD1AE51B0}"/>
              </c:ext>
            </c:extLst>
          </c:dPt>
          <c:dPt>
            <c:idx val="6"/>
            <c:invertIfNegative val="0"/>
            <c:bubble3D val="0"/>
            <c:spPr>
              <a:solidFill>
                <a:srgbClr val="98002E"/>
              </a:solidFill>
              <a:ln>
                <a:solidFill>
                  <a:srgbClr val="98002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8-4897-BF59-8E9BD1AE51B0}"/>
              </c:ext>
            </c:extLst>
          </c:dPt>
          <c:dPt>
            <c:idx val="7"/>
            <c:invertIfNegative val="0"/>
            <c:bubble3D val="0"/>
            <c:spPr>
              <a:solidFill>
                <a:srgbClr val="98002E"/>
              </a:solidFill>
              <a:ln>
                <a:solidFill>
                  <a:srgbClr val="98002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38-4897-BF59-8E9BD1AE51B0}"/>
              </c:ext>
            </c:extLst>
          </c:dPt>
          <c:dPt>
            <c:idx val="8"/>
            <c:invertIfNegative val="0"/>
            <c:bubble3D val="0"/>
            <c:spPr>
              <a:solidFill>
                <a:srgbClr val="98002E"/>
              </a:solidFill>
              <a:ln>
                <a:solidFill>
                  <a:srgbClr val="98002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838-4897-BF59-8E9BD1AE51B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smoking comp'!$A$2:$A$10</c:f>
              <c:strCache>
                <c:ptCount val="9"/>
                <c:pt idx="0">
                  <c:v>all adults (GPPS)</c:v>
                </c:pt>
                <c:pt idx="1">
                  <c:v>routine &amp; manual jobs</c:v>
                </c:pt>
                <c:pt idx="2">
                  <c:v>long-term mental health condition</c:v>
                </c:pt>
                <c:pt idx="3">
                  <c:v>serious mental illness</c:v>
                </c:pt>
                <c:pt idx="5">
                  <c:v>alcohol</c:v>
                </c:pt>
                <c:pt idx="6">
                  <c:v>non-opiates</c:v>
                </c:pt>
                <c:pt idx="7">
                  <c:v>alcohol &amp; non-opiates</c:v>
                </c:pt>
                <c:pt idx="8">
                  <c:v>all opiates</c:v>
                </c:pt>
              </c:strCache>
            </c:strRef>
          </c:cat>
          <c:val>
            <c:numRef>
              <c:f>'All smoking comp'!$B$2:$B$10</c:f>
              <c:numCache>
                <c:formatCode>General</c:formatCode>
                <c:ptCount val="9"/>
                <c:pt idx="0">
                  <c:v>14.3</c:v>
                </c:pt>
                <c:pt idx="1">
                  <c:v>23.2</c:v>
                </c:pt>
                <c:pt idx="2">
                  <c:v>25.8</c:v>
                </c:pt>
                <c:pt idx="3">
                  <c:v>40.5</c:v>
                </c:pt>
                <c:pt idx="5">
                  <c:v>43.9</c:v>
                </c:pt>
                <c:pt idx="6">
                  <c:v>62</c:v>
                </c:pt>
                <c:pt idx="7">
                  <c:v>64.599999999999994</c:v>
                </c:pt>
                <c:pt idx="8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38-4897-BF59-8E9BD1AE5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27"/>
        <c:axId val="824708584"/>
        <c:axId val="824708912"/>
      </c:barChart>
      <c:catAx>
        <c:axId val="82470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08912"/>
        <c:crosses val="autoZero"/>
        <c:auto val="1"/>
        <c:lblAlgn val="ctr"/>
        <c:lblOffset val="100"/>
        <c:noMultiLvlLbl val="0"/>
      </c:catAx>
      <c:valAx>
        <c:axId val="82470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Smoking prevalence (%)</a:t>
                </a:r>
              </a:p>
            </c:rich>
          </c:tx>
          <c:layout>
            <c:manualLayout>
              <c:xMode val="edge"/>
              <c:yMode val="edge"/>
              <c:x val="9.4899169632265724E-3"/>
              <c:y val="0.3793437057598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0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B70E-5AE3-401A-B9A6-8671E94C517F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0F14-E1F7-4473-BF69-E13FA05022D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57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5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1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0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ertips.phe.org.uk/profile/tobacco-contr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Local Tobacco Control Profiles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600" dirty="0"/>
              <a:t>Thursday 4</a:t>
            </a:r>
            <a:r>
              <a:rPr lang="en-GB" sz="3600" baseline="30000" dirty="0"/>
              <a:t>th</a:t>
            </a:r>
            <a:r>
              <a:rPr lang="en-GB" sz="3600" dirty="0"/>
              <a:t> March</a:t>
            </a:r>
            <a:br>
              <a:rPr lang="en-GB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021288"/>
            <a:ext cx="7652096" cy="338336"/>
          </a:xfrm>
        </p:spPr>
        <p:txBody>
          <a:bodyPr/>
          <a:lstStyle/>
          <a:p>
            <a:r>
              <a:rPr lang="en-GB" dirty="0"/>
              <a:t>March 2021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0212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hlinkClick r:id="rId3"/>
              </a:rPr>
              <a:t>https://fingertips.phe.org.uk/profile/tobacco-control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4593-C4FB-4DFA-9740-A9D3BDF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Smoking and mental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0853C-CE85-40B5-BE06-D7D8F215C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4465C-B738-4E54-900A-96054B09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0EF28-94E8-4375-9D28-C664C9272B8A}"/>
              </a:ext>
            </a:extLst>
          </p:cNvPr>
          <p:cNvSpPr txBox="1"/>
          <p:nvPr/>
        </p:nvSpPr>
        <p:spPr>
          <a:xfrm>
            <a:off x="8181870" y="45091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A2832492-958F-4EF6-B980-F34E68420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640461"/>
              </p:ext>
            </p:extLst>
          </p:nvPr>
        </p:nvGraphicFramePr>
        <p:xfrm>
          <a:off x="557212" y="1268761"/>
          <a:ext cx="7984697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9D33A25-CDE1-41F2-9B9B-2A9E53614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011729"/>
              </p:ext>
            </p:extLst>
          </p:nvPr>
        </p:nvGraphicFramePr>
        <p:xfrm>
          <a:off x="3203848" y="4005064"/>
          <a:ext cx="5382938" cy="230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56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BD9B-7B84-46F0-B2AD-8E40989C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Trends in smoking prevalence (NDTMS) – all substance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F3A6A-321B-48D5-824D-5FD9FEC4B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FB0CD-48A5-4434-94ED-549AE1C8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0BB4906-BA16-471C-A91E-3650E4750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57512"/>
              </p:ext>
            </p:extLst>
          </p:nvPr>
        </p:nvGraphicFramePr>
        <p:xfrm>
          <a:off x="557213" y="1196753"/>
          <a:ext cx="8029575" cy="511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55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FD61-3ECA-49CF-8609-1E8D6A30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Smoking Prevalence (NDTMS) by substance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AEBA8-7368-4AC7-8FAF-73DE41F5A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A848E-2AA3-41FC-BF32-1CF57529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23D35C5-6877-415A-9FF1-3062BB9CFD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1044" t="25101" r="14779" b="15359"/>
          <a:stretch/>
        </p:blipFill>
        <p:spPr bwMode="auto">
          <a:xfrm>
            <a:off x="611561" y="1268759"/>
            <a:ext cx="7979142" cy="5039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252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60F7-84A4-4D62-929E-257C260E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Smoking in high prevalence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009DB-F42A-428C-9DB2-A0AA503F7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D8E7-A60B-419D-A362-6352EA24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9A93165-FBC4-4007-8812-9B6DB6282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95497"/>
              </p:ext>
            </p:extLst>
          </p:nvPr>
        </p:nvGraphicFramePr>
        <p:xfrm>
          <a:off x="557213" y="1268760"/>
          <a:ext cx="8029575" cy="503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443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84018B-8635-4279-8137-2579D9A0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44400" r="14563" b="19201"/>
          <a:stretch/>
        </p:blipFill>
        <p:spPr>
          <a:xfrm>
            <a:off x="395536" y="4059581"/>
            <a:ext cx="8195166" cy="224914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94F98B-80D6-4D4D-A119-F3D95D6B1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129" t="43756" r="15025" b="22764"/>
          <a:stretch/>
        </p:blipFill>
        <p:spPr>
          <a:xfrm>
            <a:off x="395536" y="1556792"/>
            <a:ext cx="8126617" cy="2160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670F1F-C06C-48DF-8919-6516B58E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Smokers setting a quit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739D-63CE-4A54-B5C5-46483C88F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040-3F5C-4195-B259-E500AFB7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2CEE0-A880-4DB0-9D8A-7366B7C434CD}"/>
              </a:ext>
            </a:extLst>
          </p:cNvPr>
          <p:cNvSpPr txBox="1"/>
          <p:nvPr/>
        </p:nvSpPr>
        <p:spPr>
          <a:xfrm>
            <a:off x="251520" y="1183183"/>
            <a:ext cx="697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98002E"/>
                </a:solidFill>
              </a:rPr>
              <a:t>Smokers setting a quit date, per 100,000 smokers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CE9A2-DD4E-4472-8A3E-3A6359DC4C58}"/>
              </a:ext>
            </a:extLst>
          </p:cNvPr>
          <p:cNvSpPr txBox="1"/>
          <p:nvPr/>
        </p:nvSpPr>
        <p:spPr>
          <a:xfrm>
            <a:off x="251520" y="3730470"/>
            <a:ext cx="9679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98002E"/>
                </a:solidFill>
              </a:rPr>
              <a:t>Smokers that have successfully quit at 4 weeks, per 100,000 smokers</a:t>
            </a:r>
          </a:p>
        </p:txBody>
      </p:sp>
    </p:spTree>
    <p:extLst>
      <p:ext uri="{BB962C8B-B14F-4D97-AF65-F5344CB8AC3E}">
        <p14:creationId xmlns:p14="http://schemas.microsoft.com/office/powerpoint/2010/main" val="274431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36D2-FFE3-4C77-A296-23B32DA4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Smoking Quitters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370EA-6124-4F3E-8A96-DE98E4105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69D1-29D1-435C-9FD3-117AED6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5E9B4D-3197-4EBA-B169-EF3B023BF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588" y="1287329"/>
            <a:ext cx="7416824" cy="49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0AC0-7704-4240-9100-51417E42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11BB83-DFB8-4577-9D93-418727C62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32" t="10276" r="14129" b="5227"/>
          <a:stretch/>
        </p:blipFill>
        <p:spPr>
          <a:xfrm>
            <a:off x="597808" y="1340768"/>
            <a:ext cx="7502583" cy="49090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5801E-E339-4B98-B886-F7E659540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440F-BB15-4B92-B4E4-85834A8B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1A5BF7-4851-4B8C-B9AB-416EB482B956}"/>
              </a:ext>
            </a:extLst>
          </p:cNvPr>
          <p:cNvSpPr/>
          <p:nvPr/>
        </p:nvSpPr>
        <p:spPr>
          <a:xfrm>
            <a:off x="3419872" y="1521851"/>
            <a:ext cx="1008112" cy="360040"/>
          </a:xfrm>
          <a:prstGeom prst="ellipse">
            <a:avLst/>
          </a:prstGeom>
          <a:noFill/>
          <a:ln w="57150"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DE20-041D-4868-A879-F33F135A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resources - examples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981169-51ED-4D75-9FF2-012F6291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22" t="16654" r="32961" b="6821"/>
          <a:stretch/>
        </p:blipFill>
        <p:spPr>
          <a:xfrm>
            <a:off x="35496" y="1477743"/>
            <a:ext cx="5309951" cy="44715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6556F-09E7-4524-B1A5-96FABC320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9E7C-ADDF-48AA-BE2A-DE08BE72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D81FC-10EE-454D-BABE-B6D005041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9" t="16401" r="35825" b="6601"/>
          <a:stretch/>
        </p:blipFill>
        <p:spPr>
          <a:xfrm>
            <a:off x="3635896" y="1477743"/>
            <a:ext cx="4879478" cy="43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995-BD46-4F31-91C4-99657581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6904C-F2F8-47E0-8C68-FBDAC13FD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3F22-2E08-4035-85D0-40CCA07A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4C8DCE-65D5-4CE3-829F-D3B1CD0E1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35" t="18629" r="13232" b="54649"/>
          <a:stretch/>
        </p:blipFill>
        <p:spPr>
          <a:xfrm>
            <a:off x="534013" y="4221088"/>
            <a:ext cx="8029575" cy="162150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E71A188-8D05-4937-9900-9DB84B0DCD0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8457" t="23746" r="8227" b="26035"/>
          <a:stretch/>
        </p:blipFill>
        <p:spPr bwMode="auto">
          <a:xfrm>
            <a:off x="524564" y="1297804"/>
            <a:ext cx="8029575" cy="27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225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995-BD46-4F31-91C4-99657581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6904C-F2F8-47E0-8C68-FBDAC13FD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3F22-2E08-4035-85D0-40CCA07A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4C8DCE-65D5-4CE3-829F-D3B1CD0E1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35" t="18629" r="13232" b="54649"/>
          <a:stretch/>
        </p:blipFill>
        <p:spPr>
          <a:xfrm>
            <a:off x="534013" y="4221088"/>
            <a:ext cx="8029575" cy="162150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E71A188-8D05-4937-9900-9DB84B0DCD0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8457" t="23746" r="8227" b="26035"/>
          <a:stretch/>
        </p:blipFill>
        <p:spPr bwMode="auto">
          <a:xfrm>
            <a:off x="534013" y="1275660"/>
            <a:ext cx="8029575" cy="27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948DD9-5AF6-4189-81DB-41E927A419A3}"/>
              </a:ext>
            </a:extLst>
          </p:cNvPr>
          <p:cNvSpPr/>
          <p:nvPr/>
        </p:nvSpPr>
        <p:spPr>
          <a:xfrm>
            <a:off x="395536" y="1628800"/>
            <a:ext cx="8352928" cy="857332"/>
          </a:xfrm>
          <a:prstGeom prst="rect">
            <a:avLst/>
          </a:prstGeom>
          <a:noFill/>
          <a:ln w="57150"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C832CE-C3E0-49D7-89CE-BA8ACEEFE30B}"/>
              </a:ext>
            </a:extLst>
          </p:cNvPr>
          <p:cNvSpPr/>
          <p:nvPr/>
        </p:nvSpPr>
        <p:spPr>
          <a:xfrm>
            <a:off x="395536" y="2636911"/>
            <a:ext cx="8352928" cy="5492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1D72D-BBD1-4B57-9A6A-0BDEABA5D9C3}"/>
              </a:ext>
            </a:extLst>
          </p:cNvPr>
          <p:cNvSpPr/>
          <p:nvPr/>
        </p:nvSpPr>
        <p:spPr>
          <a:xfrm>
            <a:off x="395536" y="3251703"/>
            <a:ext cx="8352928" cy="79596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2E295-9A87-4EA4-8F13-F335CBAF6727}"/>
              </a:ext>
            </a:extLst>
          </p:cNvPr>
          <p:cNvSpPr/>
          <p:nvPr/>
        </p:nvSpPr>
        <p:spPr>
          <a:xfrm>
            <a:off x="398559" y="4642362"/>
            <a:ext cx="2013201" cy="87138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4277F-3353-4AFC-901E-C445F60F6734}"/>
              </a:ext>
            </a:extLst>
          </p:cNvPr>
          <p:cNvSpPr/>
          <p:nvPr/>
        </p:nvSpPr>
        <p:spPr>
          <a:xfrm>
            <a:off x="2627784" y="4642361"/>
            <a:ext cx="3024336" cy="871389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C181B-5EF9-4BCD-915F-580C71EDFB3B}"/>
              </a:ext>
            </a:extLst>
          </p:cNvPr>
          <p:cNvSpPr/>
          <p:nvPr/>
        </p:nvSpPr>
        <p:spPr>
          <a:xfrm>
            <a:off x="5868144" y="4642360"/>
            <a:ext cx="2722558" cy="871389"/>
          </a:xfrm>
          <a:prstGeom prst="rect">
            <a:avLst/>
          </a:prstGeom>
          <a:noFill/>
          <a:ln w="57150">
            <a:solidFill>
              <a:srgbClr val="980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1C96F59-BF8A-479D-9F1D-DF699AF25008}"/>
              </a:ext>
            </a:extLst>
          </p:cNvPr>
          <p:cNvSpPr/>
          <p:nvPr/>
        </p:nvSpPr>
        <p:spPr>
          <a:xfrm>
            <a:off x="4139952" y="4077072"/>
            <a:ext cx="432048" cy="56528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2B4E74BF-82E3-404F-A58D-67F5CE9628B2}"/>
              </a:ext>
            </a:extLst>
          </p:cNvPr>
          <p:cNvSpPr/>
          <p:nvPr/>
        </p:nvSpPr>
        <p:spPr>
          <a:xfrm>
            <a:off x="8028384" y="2132856"/>
            <a:ext cx="855534" cy="2880320"/>
          </a:xfrm>
          <a:prstGeom prst="curvedLeftArrow">
            <a:avLst/>
          </a:prstGeom>
          <a:solidFill>
            <a:srgbClr val="980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1A9331B6-983A-4FAA-9188-1A65927395E2}"/>
              </a:ext>
            </a:extLst>
          </p:cNvPr>
          <p:cNvSpPr/>
          <p:nvPr/>
        </p:nvSpPr>
        <p:spPr>
          <a:xfrm>
            <a:off x="148365" y="2839273"/>
            <a:ext cx="607212" cy="2245912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1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AC4A-1C1B-4BAF-80D6-436A9CAF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week’s update contained….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2EC50-8E2A-435F-8EA9-81A91C68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QOF &amp; GPPS smoking prevalence 2019/20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GPPS smoking in adults with a long-term mental health condition (% and gap)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NDTMS 2019/20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Emergency hospital admissions for COPD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Hospital admissions for asthma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Low birth weight of term babies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Smoking quitters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174C6-5AE3-42AE-AC08-0E2599BF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7E3DB-EE41-4246-BCE3-BC218853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7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8" y="2564904"/>
            <a:ext cx="5400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Questions or feedback on the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60073" y="3861048"/>
            <a:ext cx="422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tobacco.profiles@phe.gov.uk</a:t>
            </a:r>
          </a:p>
        </p:txBody>
      </p:sp>
    </p:spTree>
    <p:extLst>
      <p:ext uri="{BB962C8B-B14F-4D97-AF65-F5344CB8AC3E}">
        <p14:creationId xmlns:p14="http://schemas.microsoft.com/office/powerpoint/2010/main" val="173385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1AFA-407B-4EEB-92AE-07F85795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Smoking prevalence estimates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B3B04-65C7-4481-83DE-03CEF7792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C61A-DDB1-4E96-8AEC-2F4EC58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566C5-7FD8-4026-8037-548A5EAC1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99997"/>
            <a:ext cx="6696744" cy="466611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2C0B4E-9B80-4DDA-8AF3-A12DAC241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4030"/>
          <a:stretch/>
        </p:blipFill>
        <p:spPr>
          <a:xfrm>
            <a:off x="4432696" y="1124744"/>
            <a:ext cx="453650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5E16-BE97-46CD-AAD8-FC96A9C6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4F64D-873A-4C4D-88FA-C0D89482E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D7B74-7D39-477B-9E7E-CC2A23E2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LTCP data sources and data update Nov 2020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25BCE69-93E5-4747-A21D-1B1B62152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143" y="1268760"/>
            <a:ext cx="7753714" cy="47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4449-02D8-412B-A674-B82D1009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2A31D-9759-4DD6-B34D-9795D484D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412777"/>
            <a:ext cx="8118456" cy="1728192"/>
          </a:xfrm>
          <a:ln w="76200">
            <a:solidFill>
              <a:srgbClr val="00AE9E"/>
            </a:solidFill>
          </a:ln>
        </p:spPr>
        <p:txBody>
          <a:bodyPr/>
          <a:lstStyle/>
          <a:p>
            <a:r>
              <a:rPr lang="en-GB" sz="2400" b="1" dirty="0"/>
              <a:t>   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Population health monitoring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Monitoring against the Tobacco Control Plan 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Inequalities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47EC0-A33F-4F3E-AA40-B28F0BC44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C7E9-048D-485F-B884-CD1865B1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LTCP data sources and data update Nov 2020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CA277-F5F7-417E-9239-8FB07408CBCA}"/>
              </a:ext>
            </a:extLst>
          </p:cNvPr>
          <p:cNvSpPr txBox="1">
            <a:spLocks/>
          </p:cNvSpPr>
          <p:nvPr/>
        </p:nvSpPr>
        <p:spPr bwMode="auto">
          <a:xfrm>
            <a:off x="558000" y="3604367"/>
            <a:ext cx="8118456" cy="1017419"/>
          </a:xfrm>
          <a:prstGeom prst="rect">
            <a:avLst/>
          </a:prstGeom>
          <a:noFill/>
          <a:ln w="76200">
            <a:solidFill>
              <a:srgbClr val="00AE9E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84" charset="0"/>
              <a:defRPr sz="1800" b="0"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354013" indent="-176213" algn="l" rtl="0" eaLnBrk="0" fontAlgn="base" hangingPunct="0">
              <a:spcBef>
                <a:spcPts val="600"/>
              </a:spcBef>
              <a:spcAft>
                <a:spcPct val="0"/>
              </a:spcAft>
              <a:defRPr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625475" indent="-1905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0731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1520825" indent="-187325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    GPPS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Comparing population with a long term mental health condition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7E9B6-C94A-4050-87D2-0FFAD12F7C82}"/>
              </a:ext>
            </a:extLst>
          </p:cNvPr>
          <p:cNvSpPr txBox="1">
            <a:spLocks/>
          </p:cNvSpPr>
          <p:nvPr/>
        </p:nvSpPr>
        <p:spPr bwMode="auto">
          <a:xfrm>
            <a:off x="558000" y="5085184"/>
            <a:ext cx="8118456" cy="927719"/>
          </a:xfrm>
          <a:prstGeom prst="rect">
            <a:avLst/>
          </a:prstGeom>
          <a:noFill/>
          <a:ln w="76200">
            <a:solidFill>
              <a:srgbClr val="00AE9E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84" charset="0"/>
              <a:defRPr sz="1800" b="0"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354013" indent="-176213" algn="l" rtl="0" eaLnBrk="0" fontAlgn="base" hangingPunct="0">
              <a:spcBef>
                <a:spcPts val="600"/>
              </a:spcBef>
              <a:spcAft>
                <a:spcPct val="0"/>
              </a:spcAft>
              <a:defRPr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625475" indent="-1905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0731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1520825" indent="-187325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    QOF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Specific interest in GP practices</a:t>
            </a:r>
          </a:p>
        </p:txBody>
      </p:sp>
    </p:spTree>
    <p:extLst>
      <p:ext uri="{BB962C8B-B14F-4D97-AF65-F5344CB8AC3E}">
        <p14:creationId xmlns:p14="http://schemas.microsoft.com/office/powerpoint/2010/main" val="176366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8260-228C-4F58-9981-54C1D117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Smoking prevalence in adults (18+) - GPPS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0A44-F59B-4EEB-BFA5-5C3C9152B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9FF1A-81F3-4A9E-BC7D-56C63337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AF53EA-AD57-40A5-9ED0-9B72E828A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82664"/>
              </p:ext>
            </p:extLst>
          </p:nvPr>
        </p:nvGraphicFramePr>
        <p:xfrm>
          <a:off x="557213" y="1412875"/>
          <a:ext cx="8029575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04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6BC6-4947-4490-A920-B5AEE7C2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Smoking Prevalence in adults (18+) by MH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9EFDB-E75B-4189-9448-D9F6F582B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A2D6-AC17-4C2D-BC8B-54C3C01F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359E6F-2C1F-4082-92AF-314D603E4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15228"/>
              </p:ext>
            </p:extLst>
          </p:nvPr>
        </p:nvGraphicFramePr>
        <p:xfrm>
          <a:off x="557213" y="1268761"/>
          <a:ext cx="8029575" cy="503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6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EE63-BA0F-462A-A6D8-5C8A742A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Smoking prevalence in adults (18+) – gap by mental health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A35C-F836-4690-BF50-8ACDF71AD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051E-9202-4731-923E-66E8D636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93E8BA-E488-45FE-9844-4494238633B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3939" t="53408" r="14049" b="4089"/>
          <a:stretch/>
        </p:blipFill>
        <p:spPr bwMode="auto">
          <a:xfrm>
            <a:off x="557213" y="1196753"/>
            <a:ext cx="8029575" cy="511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75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D56C-2922-4E48-803F-19802755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2" y="548680"/>
            <a:ext cx="8041746" cy="792088"/>
          </a:xfrm>
        </p:spPr>
        <p:txBody>
          <a:bodyPr>
            <a:noAutofit/>
          </a:bodyPr>
          <a:lstStyle/>
          <a:p>
            <a:r>
              <a:rPr lang="en-GB" sz="2400" dirty="0"/>
              <a:t>Smoking prevalence in adults with a long term mental health condition (18+) – current smokers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38B46-CF0B-480C-B0FF-2FE826DC5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6C47-C9EE-4333-8F3B-D47956E4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Local Tobacco Control Profiles – March 2021 update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948AD8-01A8-4A03-8D81-4009135390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4030" t="43147" r="14363" b="19353"/>
          <a:stretch/>
        </p:blipFill>
        <p:spPr bwMode="auto">
          <a:xfrm>
            <a:off x="555349" y="1412776"/>
            <a:ext cx="7975227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05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5" ma:contentTypeDescription="Create a new document." ma:contentTypeScope="" ma:versionID="b96b04cdc5a24c8099c011e34168e23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2934534a101b84ced13955cceec64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2F07B-CA65-4545-9761-5CBD70570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1BA55E-5A15-436E-A8C3-DCB566ECEBC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7DF92C-BA88-4E07-9DED-50AECC518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21260</TotalTime>
  <Words>466</Words>
  <Application>Microsoft Office PowerPoint</Application>
  <PresentationFormat>On-screen Show (4:3)</PresentationFormat>
  <Paragraphs>91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Local Tobacco Control Profiles   Thursday 4th March </vt:lpstr>
      <vt:lpstr>This week’s update contained….</vt:lpstr>
      <vt:lpstr>Smoking prevalence estimates</vt:lpstr>
      <vt:lpstr>About the datasets</vt:lpstr>
      <vt:lpstr>When to use?</vt:lpstr>
      <vt:lpstr>Smoking prevalence in adults (18+) - GPPS</vt:lpstr>
      <vt:lpstr>Smoking Prevalence in adults (18+) by MH status</vt:lpstr>
      <vt:lpstr>Smoking prevalence in adults (18+) – gap by mental health status</vt:lpstr>
      <vt:lpstr>Smoking prevalence in adults with a long term mental health condition (18+) – current smokers</vt:lpstr>
      <vt:lpstr>Smoking and mental health</vt:lpstr>
      <vt:lpstr>Trends in smoking prevalence (NDTMS) – all substance</vt:lpstr>
      <vt:lpstr>Smoking Prevalence (NDTMS) by substance</vt:lpstr>
      <vt:lpstr>Smoking in high prevalence groups</vt:lpstr>
      <vt:lpstr>Smokers setting a quit date</vt:lpstr>
      <vt:lpstr>Smoking Quitters</vt:lpstr>
      <vt:lpstr>Further resources</vt:lpstr>
      <vt:lpstr>Further resources - examples</vt:lpstr>
      <vt:lpstr>Changes to layout</vt:lpstr>
      <vt:lpstr>Changes to layout</vt:lpstr>
      <vt:lpstr>Questions or feedback on the webinar</vt:lpstr>
    </vt:vector>
  </TitlesOfParts>
  <Company>Cabinet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Presentation-standard</dc:title>
  <dc:creator>Anjna Mistry</dc:creator>
  <cp:lastModifiedBy>Marie Horton</cp:lastModifiedBy>
  <cp:revision>610</cp:revision>
  <cp:lastPrinted>2017-06-15T08:14:10Z</cp:lastPrinted>
  <dcterms:created xsi:type="dcterms:W3CDTF">2012-10-10T09:02:29Z</dcterms:created>
  <dcterms:modified xsi:type="dcterms:W3CDTF">2021-03-24T07:21:28Z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