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9"/>
  </p:notesMasterIdLst>
  <p:handoutMasterIdLst>
    <p:handoutMasterId r:id="rId30"/>
  </p:handoutMasterIdLst>
  <p:sldIdLst>
    <p:sldId id="261" r:id="rId5"/>
    <p:sldId id="332" r:id="rId6"/>
    <p:sldId id="333" r:id="rId7"/>
    <p:sldId id="334" r:id="rId8"/>
    <p:sldId id="295" r:id="rId9"/>
    <p:sldId id="330" r:id="rId10"/>
    <p:sldId id="337" r:id="rId11"/>
    <p:sldId id="350" r:id="rId12"/>
    <p:sldId id="336" r:id="rId13"/>
    <p:sldId id="338" r:id="rId14"/>
    <p:sldId id="331" r:id="rId15"/>
    <p:sldId id="335" r:id="rId16"/>
    <p:sldId id="339" r:id="rId17"/>
    <p:sldId id="340" r:id="rId18"/>
    <p:sldId id="341" r:id="rId19"/>
    <p:sldId id="342" r:id="rId20"/>
    <p:sldId id="344" r:id="rId21"/>
    <p:sldId id="345" r:id="rId22"/>
    <p:sldId id="346" r:id="rId23"/>
    <p:sldId id="347" r:id="rId24"/>
    <p:sldId id="348" r:id="rId25"/>
    <p:sldId id="349" r:id="rId26"/>
    <p:sldId id="351" r:id="rId27"/>
    <p:sldId id="288" r:id="rId28"/>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on Jones" initials="A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02E"/>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62649" autoAdjust="0"/>
  </p:normalViewPr>
  <p:slideViewPr>
    <p:cSldViewPr>
      <p:cViewPr varScale="1">
        <p:scale>
          <a:sx n="42" d="100"/>
          <a:sy n="42" d="100"/>
        </p:scale>
        <p:origin x="19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3"/>
          </a:xfrm>
          <a:prstGeom prst="rect">
            <a:avLst/>
          </a:prstGeom>
        </p:spPr>
        <p:txBody>
          <a:bodyPr vert="horz" lIns="91440" tIns="45720" rIns="91440" bIns="45720" rtlCol="0"/>
          <a:lstStyle>
            <a:lvl1pPr algn="r">
              <a:defRPr sz="1200"/>
            </a:lvl1pPr>
          </a:lstStyle>
          <a:p>
            <a:fld id="{FFD9B70E-5AE3-401A-B9A6-8671E94C517F}" type="datetimeFigureOut">
              <a:rPr lang="en-GB" smtClean="0"/>
              <a:t>25/06/2019</a:t>
            </a:fld>
            <a:endParaRPr lang="en-GB" dirty="0"/>
          </a:p>
        </p:txBody>
      </p:sp>
      <p:sp>
        <p:nvSpPr>
          <p:cNvPr id="4" name="Footer Placeholder 3"/>
          <p:cNvSpPr>
            <a:spLocks noGrp="1"/>
          </p:cNvSpPr>
          <p:nvPr>
            <p:ph type="ftr" sz="quarter" idx="2"/>
          </p:nvPr>
        </p:nvSpPr>
        <p:spPr>
          <a:xfrm>
            <a:off x="0" y="9428584"/>
            <a:ext cx="2889938" cy="4963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4"/>
            <a:ext cx="2889938" cy="496333"/>
          </a:xfrm>
          <a:prstGeom prst="rect">
            <a:avLst/>
          </a:prstGeom>
        </p:spPr>
        <p:txBody>
          <a:bodyPr vert="horz" lIns="91440" tIns="45720" rIns="91440" bIns="45720" rtlCol="0" anchor="b"/>
          <a:lstStyle>
            <a:lvl1pPr algn="r">
              <a:defRPr sz="1200"/>
            </a:lvl1pPr>
          </a:lstStyle>
          <a:p>
            <a:fld id="{924B0F14-E1F7-4473-BF69-E13FA05022D0}" type="slidenum">
              <a:rPr lang="en-GB" smtClean="0"/>
              <a:t>‹#›</a:t>
            </a:fld>
            <a:endParaRPr lang="en-GB" dirty="0"/>
          </a:p>
        </p:txBody>
      </p:sp>
    </p:spTree>
    <p:extLst>
      <p:ext uri="{BB962C8B-B14F-4D97-AF65-F5344CB8AC3E}">
        <p14:creationId xmlns:p14="http://schemas.microsoft.com/office/powerpoint/2010/main" val="2787575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777607" y="0"/>
            <a:ext cx="2889938" cy="496333"/>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6/25/2019</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889938" cy="4963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777607" y="9428584"/>
            <a:ext cx="2889938" cy="49633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3980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We include the data on premature births and low birth weight because there are well known links between smoking during pregnancy and exposure to second hand smoke and both of these. This chart shows the trend in premature births and  by that we mean before 37 weeks gestation. It is concerning that in recent years there have been significant increases in the rates of premature births but we have contacted ONS about this and they do not know of any reason for it. Here we have the trend in babies born at full term but weighing less than 2500g has remained stable in recent years.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369286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Finally for the indicators updated today we have the hospital admissions for asthma in young people so age under 19, which had a rate of 186 per 100,000 population but interestingly as shown in this chart we see that boys had significantly higher rates than girls. Similarly with emergency hospital admissions for COPD the rates in males were significantly higher than females.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208928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Now looking at the at-a-glance summaries, which can be found on the downloads tab as shown here. These have replaced the previous PDF documents that were increasingly less looked at and downloaded in the hope that they can provide you with a quick overview of all the indicators at-a-glance, as the name suggests.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188824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If we zoom in on the download section here you can see that there are different area types for which you can get the at-a-glance and this depends on which you have selected from the dropdown lists at the top. This example shows when county and UA are selected and the LA  Derby. Firstly if you click on the word England you will be taken to an overview of the England figures in the profiles.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79906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At the top of the page is some text that explains about the colour coding and arrows throughout the rest of the page, and some things to note when interpreting the tables. Then for each domain you can see an overview of the indicators with their latest values and arrows indicator whether the recent changes have been going up or down and whether that is good so for example here the smoking prevalence is going down which is good so the arrow is coloured green, but successful quitters is going down which is not good so that is coloured red.</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07054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difference you will notice when looking at the regional and local authority at-a-glance is that the values are RAG rated as in the overview tab. Also the list of indicators may change depending in whether data is available at the level you are looking at so for example district &amp; </a:t>
            </a:r>
            <a:r>
              <a:rPr lang="en-GB" sz="1200" kern="1200" dirty="0" err="1">
                <a:solidFill>
                  <a:schemeClr val="tx1"/>
                </a:solidFill>
                <a:effectLst/>
                <a:latin typeface="+mn-lt"/>
                <a:ea typeface="ヒラギノ角ゴ Pro W3" pitchFamily="84" charset="-128"/>
                <a:cs typeface="ヒラギノ角ゴ Pro W3" pitchFamily="84" charset="-128"/>
              </a:rPr>
              <a:t>ua</a:t>
            </a:r>
            <a:r>
              <a:rPr lang="en-GB" sz="1200" kern="1200" dirty="0">
                <a:solidFill>
                  <a:schemeClr val="tx1"/>
                </a:solidFill>
                <a:effectLst/>
                <a:latin typeface="+mn-lt"/>
                <a:ea typeface="ヒラギノ角ゴ Pro W3" pitchFamily="84" charset="-128"/>
                <a:cs typeface="ヒラギノ角ゴ Pro W3" pitchFamily="84" charset="-128"/>
              </a:rPr>
              <a:t> will have a shorter list than county &amp; </a:t>
            </a:r>
            <a:r>
              <a:rPr lang="en-GB" sz="1200" kern="1200" dirty="0" err="1">
                <a:solidFill>
                  <a:schemeClr val="tx1"/>
                </a:solidFill>
                <a:effectLst/>
                <a:latin typeface="+mn-lt"/>
                <a:ea typeface="ヒラギノ角ゴ Pro W3" pitchFamily="84" charset="-128"/>
                <a:cs typeface="ヒラギノ角ゴ Pro W3" pitchFamily="84" charset="-128"/>
              </a:rPr>
              <a:t>ua</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81923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Moving on to the further resources section, you can get to this from any page on the profiles by clicking at the top of the page and you will be taken to this page. We recently updated the look of the page to make it more useful.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336958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1075606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set up your own list of indicators from across various Fingertips profiles you need to set up an account first….</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351703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create a list…</a:t>
            </a:r>
          </a:p>
          <a:p>
            <a:r>
              <a:rPr lang="en-GB" dirty="0"/>
              <a:t>-Type in a search term</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254253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By way of overview, starting with the front page of the tool, which will look familiar of you have seen any of the fingertips tools, there is some information in the centre there about why the tool was developed but essentially the indicators have been designed to help local government and health services to assess the effect of tobacco use on their local populations. On this front page you can also see what has been updated when on the recent updates section on the right hand side.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291290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Drag the indicators you want in your list across from the left hand side to the right and save.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206570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28252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indicators have been organised into 5 domains, highlighted here with the key indicators domain also collating the most widely used indicators from across the other 5 domains.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We have smoking prevalence in adults which contains the smoking prevalence calculated from various survey data sources, also smoking prevalence related to mental health issues and smoking in pregnancy. Then smoking in young people currently has the smoking stats for children age 15, smoking related mortality contains the mortality rates for various conditions that can be related to smoking such as lung cancer as well as the smoking attributable mortality indicator. Smoking related ill health, impact of smoking for things such as illicit tobacco and fires related to smoking materials and finally the quitters indicators which are calculated from the stop smoking services data published by NHS digital.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For each domain you have the different options of ways to view the indicators, which I’m not going to go through now as hopefully most of you are familiar with these in the fingertips tools.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79133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Now looking at what was updated today, all the indicators are in the smoking related ill health domain, which is designed to look at various health issues with well-known links to smoking. Firstly 3 indicator related to hospital admissions were updated and also the back series was recalculated due to the revisions in the ONS mid-year population estimates which were used. We also added a new data point for premature births and low birth weight of term babies.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29437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This is the England overview for the whole domain, which shows the values and change from last period. The indicators updated today are flagged as new data so if we just concentrate on these You can see that premature births have significantly increased from the last time period, while </a:t>
            </a:r>
            <a:r>
              <a:rPr lang="en-GB" sz="1200" kern="1200" dirty="0" err="1">
                <a:solidFill>
                  <a:schemeClr val="tx1"/>
                </a:solidFill>
                <a:effectLst/>
                <a:latin typeface="+mn-lt"/>
                <a:ea typeface="ヒラギノ角ゴ Pro W3" pitchFamily="84" charset="-128"/>
                <a:cs typeface="ヒラギノ角ゴ Pro W3" pitchFamily="84" charset="-128"/>
              </a:rPr>
              <a:t>hosp</a:t>
            </a:r>
            <a:r>
              <a:rPr lang="en-GB" sz="1200" kern="1200" dirty="0">
                <a:solidFill>
                  <a:schemeClr val="tx1"/>
                </a:solidFill>
                <a:effectLst/>
                <a:latin typeface="+mn-lt"/>
                <a:ea typeface="ヒラギノ角ゴ Pro W3" pitchFamily="84" charset="-128"/>
                <a:cs typeface="ヒラギノ角ゴ Pro W3" pitchFamily="84" charset="-128"/>
              </a:rPr>
              <a:t> admissions for asthma and smoking attributable hospital admissions have decreased and the others have remained similar.</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03078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Next I’m going to take you through the calculation of the smoking attributable hospital admissions indicator, which I appreciate some of you will already know, but we do receive queries regarding the calculation and interpretation of this indicator so I thought this might be helpful.  The first thing needed for the calculations are the smoking attributable fractions. To calculate these we look at the relative risks of various diseases so for example a males smoker over 35 has 23 times the risk of getting lung cancer compared to a non-smoker, an ex-smoker has nearly 9 times the risk etc. This is then multiplied by the smoking prevalence for the corresponding value for current smokers or ex-smokers, for males or females and then for the affected age groups. We then extract the deaths for these same diseases and apply the fractions to them before calculating the age standardised rate.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61830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These SAFs are then applied to the observed hospital admissions, for each locality, 5 year age group and condition which we extract from the hospital episode statistics data. We then divide this by the population estimates for each corresponding 5 year age group in each locality and multiply that by the European standard population for each of the 5 year age bands. The results are then summed for each geography and then the total is divided by the total for the European standard pop for age 35+. Finally this is multiplied by 100,000 to get the age standardised rate per 100,000 population, meaning that for every 100,000 people in the population we find this number of people in hospital due to their smoking.</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70520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And the latest results show that for England there were 1530 hospital admissions attributable to smoking in the 2017/18 period. The chart here shows the downward trend in recent years, but note the line on the chart which shows there was a change in methodology at this point and therefore any trend across this should be treated with caution. Variation remains across the country, with rates ranging from 721 per 100,000 in Wokingham to 2990 in Blackpool.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1614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Furthermore there is wide variation between deprivation deciles, with the most deprived having almost twice the rate of hospital admissions as the least deprived which is a serious health inequality and cause for concern.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87455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Local Tobacco Control Profiles – March 2019 update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Local Tobacco Control Profiles – March 2019 update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mediacentre/factsheets/fs363/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thelancet.com/journals/lancet/article/PIIS0140-6736(14)60082-9/abstrac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mediacentre/factsheets/fs307/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asthma.org.uk/advice/triggers/smoking/?gclid=CMLblOD7tNICFcEcGwodo-AOr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Local Tobacco Control Profiles</a:t>
            </a:r>
            <a:br>
              <a:rPr lang="en-GB" dirty="0"/>
            </a:br>
            <a:br>
              <a:rPr lang="en-GB" dirty="0"/>
            </a:br>
            <a:r>
              <a:rPr lang="en-GB" sz="3600" dirty="0"/>
              <a:t>The webinar will start at 1:00pm</a:t>
            </a:r>
          </a:p>
        </p:txBody>
      </p:sp>
      <p:sp>
        <p:nvSpPr>
          <p:cNvPr id="3" name="Subtitle 2"/>
          <p:cNvSpPr>
            <a:spLocks noGrp="1"/>
          </p:cNvSpPr>
          <p:nvPr>
            <p:ph type="subTitle" idx="1"/>
          </p:nvPr>
        </p:nvSpPr>
        <p:spPr>
          <a:xfrm>
            <a:off x="539552" y="6021288"/>
            <a:ext cx="7652096" cy="338336"/>
          </a:xfrm>
        </p:spPr>
        <p:txBody>
          <a:bodyPr/>
          <a:lstStyle/>
          <a:p>
            <a:r>
              <a:rPr lang="en-GB" dirty="0"/>
              <a:t>March 2019 update</a:t>
            </a:r>
          </a:p>
        </p:txBody>
      </p:sp>
      <p:sp>
        <p:nvSpPr>
          <p:cNvPr id="4" name="TextBox 3"/>
          <p:cNvSpPr txBox="1"/>
          <p:nvPr/>
        </p:nvSpPr>
        <p:spPr>
          <a:xfrm>
            <a:off x="5076056" y="6021288"/>
            <a:ext cx="3744416" cy="461665"/>
          </a:xfrm>
          <a:prstGeom prst="rect">
            <a:avLst/>
          </a:prstGeom>
          <a:noFill/>
        </p:spPr>
        <p:txBody>
          <a:bodyPr wrap="square" rtlCol="0">
            <a:spAutoFit/>
          </a:bodyPr>
          <a:lstStyle/>
          <a:p>
            <a:r>
              <a:rPr lang="en-GB" dirty="0">
                <a:solidFill>
                  <a:schemeClr val="bg1"/>
                </a:solidFill>
              </a:rPr>
              <a:t>www.tobaccoprofiles.info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Inequalities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6" name="Content Placeholder 5"/>
          <p:cNvPicPr>
            <a:picLocks noGrp="1" noChangeAspect="1"/>
          </p:cNvPicPr>
          <p:nvPr>
            <p:ph idx="1"/>
          </p:nvPr>
        </p:nvPicPr>
        <p:blipFill rotWithShape="1">
          <a:blip r:embed="rId3"/>
          <a:srcRect l="1780" t="26098" r="29793" b="8537"/>
          <a:stretch/>
        </p:blipFill>
        <p:spPr>
          <a:xfrm>
            <a:off x="557213" y="1626803"/>
            <a:ext cx="8029575" cy="4312418"/>
          </a:xfrm>
          <a:prstGeom prst="rect">
            <a:avLst/>
          </a:prstGeom>
        </p:spPr>
      </p:pic>
    </p:spTree>
    <p:extLst>
      <p:ext uri="{BB962C8B-B14F-4D97-AF65-F5344CB8AC3E}">
        <p14:creationId xmlns:p14="http://schemas.microsoft.com/office/powerpoint/2010/main" val="418933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Births</a:t>
            </a:r>
          </a:p>
        </p:txBody>
      </p:sp>
      <p:sp>
        <p:nvSpPr>
          <p:cNvPr id="3" name="Content Placeholder 2"/>
          <p:cNvSpPr>
            <a:spLocks noGrp="1"/>
          </p:cNvSpPr>
          <p:nvPr>
            <p:ph idx="1"/>
          </p:nvPr>
        </p:nvSpPr>
        <p:spPr>
          <a:xfrm>
            <a:off x="558000" y="1412776"/>
            <a:ext cx="3581952" cy="4739679"/>
          </a:xfrm>
        </p:spPr>
        <p:txBody>
          <a:bodyPr/>
          <a:lstStyle/>
          <a:p>
            <a:pPr marL="0" indent="0"/>
            <a:r>
              <a:rPr lang="en-GB" dirty="0"/>
              <a:t>Globally premature birth (less than 37 weeks gestation) is the leading cause of death for children under the age of 5¹.</a:t>
            </a:r>
          </a:p>
          <a:p>
            <a:pPr marL="0" indent="0"/>
            <a:r>
              <a:rPr lang="en-GB" dirty="0"/>
              <a:t>There is substantial evidence that smoking during pregnancy and exposure to second-hand-smoke can lead to premature birth² among many other adverse health effects including complications during labour, low birth-weight at full term and increased risk of miscarriage and stillbirth.</a:t>
            </a:r>
          </a:p>
          <a:p>
            <a:r>
              <a:rPr lang="en-GB" sz="1100" i="1" u="sng" dirty="0">
                <a:hlinkClick r:id="rId3"/>
              </a:rPr>
              <a:t>1. http://www.who.int/mediacentre/factsheets/fs363/en/</a:t>
            </a:r>
            <a:endParaRPr lang="en-GB" sz="1100" i="1" dirty="0"/>
          </a:p>
          <a:p>
            <a:r>
              <a:rPr lang="en-GB" sz="1100" i="1" u="sng" dirty="0">
                <a:hlinkClick r:id="rId4"/>
              </a:rPr>
              <a:t>2. http://thelancet.com/journals/lancet/article/PIIS0140-6736(14)60082-9/abstract</a:t>
            </a:r>
            <a:r>
              <a:rPr lang="en-GB" sz="1100" i="1" dirty="0"/>
              <a:t> </a:t>
            </a: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8" name="Picture 7"/>
          <p:cNvPicPr>
            <a:picLocks noChangeAspect="1"/>
          </p:cNvPicPr>
          <p:nvPr/>
        </p:nvPicPr>
        <p:blipFill rotWithShape="1">
          <a:blip r:embed="rId5"/>
          <a:srcRect l="1514" t="38157" r="39911" b="8756"/>
          <a:stretch/>
        </p:blipFill>
        <p:spPr>
          <a:xfrm>
            <a:off x="4860032" y="4333458"/>
            <a:ext cx="3877630" cy="1975862"/>
          </a:xfrm>
          <a:prstGeom prst="rect">
            <a:avLst/>
          </a:prstGeom>
        </p:spPr>
      </p:pic>
      <p:pic>
        <p:nvPicPr>
          <p:cNvPr id="9" name="Picture 8"/>
          <p:cNvPicPr>
            <a:picLocks noChangeAspect="1"/>
          </p:cNvPicPr>
          <p:nvPr/>
        </p:nvPicPr>
        <p:blipFill rotWithShape="1">
          <a:blip r:embed="rId5"/>
          <a:srcRect l="8417" t="25216" r="40844" b="49567"/>
          <a:stretch/>
        </p:blipFill>
        <p:spPr>
          <a:xfrm>
            <a:off x="5364087" y="4345290"/>
            <a:ext cx="3399396" cy="949831"/>
          </a:xfrm>
          <a:prstGeom prst="rect">
            <a:avLst/>
          </a:prstGeom>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32655"/>
            <a:ext cx="47244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10553" y="4653135"/>
            <a:ext cx="3706464" cy="307777"/>
          </a:xfrm>
          <a:prstGeom prst="rect">
            <a:avLst/>
          </a:prstGeom>
          <a:noFill/>
        </p:spPr>
        <p:txBody>
          <a:bodyPr wrap="none" rtlCol="0">
            <a:spAutoFit/>
          </a:bodyPr>
          <a:lstStyle/>
          <a:p>
            <a:r>
              <a:rPr lang="en-GB" sz="1400" b="1" dirty="0"/>
              <a:t>Low birth weight (&lt;2500g) of term babies </a:t>
            </a:r>
          </a:p>
        </p:txBody>
      </p:sp>
    </p:spTree>
    <p:extLst>
      <p:ext uri="{BB962C8B-B14F-4D97-AF65-F5344CB8AC3E}">
        <p14:creationId xmlns:p14="http://schemas.microsoft.com/office/powerpoint/2010/main" val="13934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Hospital admissions for asthma and COPD</a:t>
            </a:r>
            <a:br>
              <a:rPr lang="en-GB" sz="3600" dirty="0"/>
            </a:br>
            <a:endParaRPr lang="en-GB" sz="3600" dirty="0"/>
          </a:p>
        </p:txBody>
      </p:sp>
      <p:sp>
        <p:nvSpPr>
          <p:cNvPr id="3" name="Content Placeholder 2"/>
          <p:cNvSpPr>
            <a:spLocks noGrp="1"/>
          </p:cNvSpPr>
          <p:nvPr>
            <p:ph idx="1"/>
          </p:nvPr>
        </p:nvSpPr>
        <p:spPr>
          <a:xfrm>
            <a:off x="323528" y="1268760"/>
            <a:ext cx="8424936" cy="4739679"/>
          </a:xfrm>
        </p:spPr>
        <p:txBody>
          <a:bodyPr/>
          <a:lstStyle/>
          <a:p>
            <a:pPr marL="0" indent="0">
              <a:spcBef>
                <a:spcPts val="0"/>
              </a:spcBef>
            </a:pPr>
            <a:r>
              <a:rPr lang="en-GB" dirty="0"/>
              <a:t>It is well documented that tobacco smoke is a strong risk factor for developing asthma (1) and exposure to second-hand smoke can be particularly harmful to the lungs of asthma sufferers (2).</a:t>
            </a: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endParaRPr lang="en-GB" sz="1100" u="sng" dirty="0">
              <a:hlinkClick r:id="rId3"/>
            </a:endParaRPr>
          </a:p>
          <a:p>
            <a:r>
              <a:rPr lang="en-GB" sz="1100" u="sng" dirty="0">
                <a:hlinkClick r:id="rId3"/>
              </a:rPr>
              <a:t>1. http://www.who.int/mediacentre/factsheets/fs307/en/</a:t>
            </a:r>
            <a:endParaRPr lang="en-GB" sz="1100" dirty="0"/>
          </a:p>
          <a:p>
            <a:r>
              <a:rPr lang="en-GB" sz="1100" u="sng" dirty="0">
                <a:hlinkClick r:id="rId4"/>
              </a:rPr>
              <a:t>2.https://www.asthma.org.uk/advice/triggers/smoking/?gclid=CMLblOD7tNICFcEcGwodo-AOrA</a:t>
            </a:r>
            <a:endParaRPr lang="en-GB" sz="1100"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dirty="0"/>
              <a:t>Local Tobacco Control Profiles – March 2019 update</a:t>
            </a:r>
            <a:endParaRPr lang="en-US" dirty="0"/>
          </a:p>
        </p:txBody>
      </p:sp>
      <p:sp>
        <p:nvSpPr>
          <p:cNvPr id="6" name="Rectangle 5"/>
          <p:cNvSpPr/>
          <p:nvPr/>
        </p:nvSpPr>
        <p:spPr>
          <a:xfrm>
            <a:off x="1187624" y="4797153"/>
            <a:ext cx="27363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74" y="2149570"/>
            <a:ext cx="4868404" cy="275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5468" t="31185" r="35195" b="21926"/>
          <a:stretch/>
        </p:blipFill>
        <p:spPr bwMode="auto">
          <a:xfrm>
            <a:off x="4211960" y="3518024"/>
            <a:ext cx="4787849" cy="255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60032" y="2149570"/>
            <a:ext cx="3830494" cy="830997"/>
          </a:xfrm>
          <a:prstGeom prst="rect">
            <a:avLst/>
          </a:prstGeom>
          <a:noFill/>
        </p:spPr>
        <p:txBody>
          <a:bodyPr wrap="square" rtlCol="0">
            <a:spAutoFit/>
          </a:bodyPr>
          <a:lstStyle/>
          <a:p>
            <a:r>
              <a:rPr lang="en-GB" dirty="0">
                <a:solidFill>
                  <a:srgbClr val="00AE9E"/>
                </a:solidFill>
              </a:rPr>
              <a:t>Hospital admissions for asthma (under 19 years)</a:t>
            </a:r>
          </a:p>
        </p:txBody>
      </p:sp>
      <p:sp>
        <p:nvSpPr>
          <p:cNvPr id="12" name="TextBox 11"/>
          <p:cNvSpPr txBox="1"/>
          <p:nvPr/>
        </p:nvSpPr>
        <p:spPr>
          <a:xfrm>
            <a:off x="399226" y="4877680"/>
            <a:ext cx="3830494" cy="830997"/>
          </a:xfrm>
          <a:prstGeom prst="rect">
            <a:avLst/>
          </a:prstGeom>
          <a:noFill/>
        </p:spPr>
        <p:txBody>
          <a:bodyPr wrap="square" rtlCol="0">
            <a:spAutoFit/>
          </a:bodyPr>
          <a:lstStyle/>
          <a:p>
            <a:pPr algn="r"/>
            <a:r>
              <a:rPr lang="en-GB" dirty="0">
                <a:solidFill>
                  <a:srgbClr val="00AE9E"/>
                </a:solidFill>
              </a:rPr>
              <a:t>Emergency hospital admissions for COPD</a:t>
            </a:r>
          </a:p>
        </p:txBody>
      </p:sp>
    </p:spTree>
    <p:extLst>
      <p:ext uri="{BB962C8B-B14F-4D97-AF65-F5344CB8AC3E}">
        <p14:creationId xmlns:p14="http://schemas.microsoft.com/office/powerpoint/2010/main" val="40644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At-a-glance summaries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046" t="8681" r="16469" b="6360"/>
          <a:stretch/>
        </p:blipFill>
        <p:spPr bwMode="auto">
          <a:xfrm>
            <a:off x="1115616" y="1340768"/>
            <a:ext cx="7095558" cy="494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948264" y="2606824"/>
            <a:ext cx="936104" cy="822176"/>
          </a:xfrm>
          <a:prstGeom prst="ellipse">
            <a:avLst/>
          </a:prstGeom>
          <a:noFill/>
          <a:ln w="762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55976" y="4365104"/>
            <a:ext cx="3528392" cy="1872208"/>
          </a:xfrm>
          <a:prstGeom prst="rect">
            <a:avLst/>
          </a:prstGeom>
          <a:noFill/>
          <a:ln w="381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2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403" t="14026" r="3816" b="9173"/>
          <a:stretch/>
        </p:blipFill>
        <p:spPr bwMode="auto">
          <a:xfrm>
            <a:off x="683568" y="519396"/>
            <a:ext cx="7416824" cy="564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71600" y="2708920"/>
            <a:ext cx="2160240" cy="1440160"/>
          </a:xfrm>
          <a:prstGeom prst="rect">
            <a:avLst/>
          </a:prstGeom>
          <a:noFill/>
          <a:ln w="381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82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at-a-glance</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352" t="13463" r="11882" b="6360"/>
          <a:stretch/>
        </p:blipFill>
        <p:spPr bwMode="auto">
          <a:xfrm>
            <a:off x="251520" y="1268760"/>
            <a:ext cx="63246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l="13084" t="18952" r="11482" b="9176"/>
          <a:stretch/>
        </p:blipFill>
        <p:spPr>
          <a:xfrm>
            <a:off x="2195735" y="2420888"/>
            <a:ext cx="6810375" cy="3648075"/>
          </a:xfrm>
          <a:prstGeom prst="rect">
            <a:avLst/>
          </a:prstGeom>
        </p:spPr>
      </p:pic>
    </p:spTree>
    <p:extLst>
      <p:ext uri="{BB962C8B-B14F-4D97-AF65-F5344CB8AC3E}">
        <p14:creationId xmlns:p14="http://schemas.microsoft.com/office/powerpoint/2010/main" val="28213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Regional/LA </a:t>
            </a:r>
            <a:r>
              <a:rPr lang="en-GB" dirty="0"/>
              <a:t>at-a-glance</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199" t="17401" r="13938" b="5235"/>
          <a:stretch/>
        </p:blipFill>
        <p:spPr bwMode="auto">
          <a:xfrm>
            <a:off x="755576" y="1484784"/>
            <a:ext cx="733696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36096" y="1772816"/>
            <a:ext cx="1008112" cy="4392488"/>
          </a:xfrm>
          <a:prstGeom prst="rect">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88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3" t="9525" r="2076" b="38993"/>
          <a:stretch/>
        </p:blipFill>
        <p:spPr bwMode="auto">
          <a:xfrm>
            <a:off x="539552" y="1340768"/>
            <a:ext cx="78232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771800" y="1521892"/>
            <a:ext cx="1440160" cy="576064"/>
          </a:xfrm>
          <a:prstGeom prst="ellipse">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srcRect l="18214" t="9649" r="19262" b="9644"/>
          <a:stretch/>
        </p:blipFill>
        <p:spPr>
          <a:xfrm>
            <a:off x="1467768" y="1196752"/>
            <a:ext cx="6668346" cy="4839379"/>
          </a:xfrm>
          <a:prstGeom prst="rect">
            <a:avLst/>
          </a:prstGeom>
        </p:spPr>
      </p:pic>
    </p:spTree>
    <p:extLst>
      <p:ext uri="{BB962C8B-B14F-4D97-AF65-F5344CB8AC3E}">
        <p14:creationId xmlns:p14="http://schemas.microsoft.com/office/powerpoint/2010/main" val="14741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dirty="0"/>
              <a:t>Local Tobacco Control Profiles – March 2019 update</a:t>
            </a:r>
            <a:endParaRPr lang="en-US"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332" t="8961" r="29438" b="7767"/>
          <a:stretch/>
        </p:blipFill>
        <p:spPr bwMode="auto">
          <a:xfrm>
            <a:off x="683568" y="1124744"/>
            <a:ext cx="4608512" cy="510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3568" y="2060848"/>
            <a:ext cx="3744416" cy="1872208"/>
          </a:xfrm>
          <a:prstGeom prst="rect">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60528" y="2348880"/>
            <a:ext cx="3456384" cy="830997"/>
          </a:xfrm>
          <a:prstGeom prst="rect">
            <a:avLst/>
          </a:prstGeom>
          <a:noFill/>
        </p:spPr>
        <p:txBody>
          <a:bodyPr wrap="square" rtlCol="0">
            <a:spAutoFit/>
          </a:bodyPr>
          <a:lstStyle/>
          <a:p>
            <a:r>
              <a:rPr lang="en-GB" dirty="0"/>
              <a:t>Short section explaining context</a:t>
            </a:r>
          </a:p>
        </p:txBody>
      </p:sp>
      <p:sp>
        <p:nvSpPr>
          <p:cNvPr id="8" name="TextBox 7"/>
          <p:cNvSpPr txBox="1"/>
          <p:nvPr/>
        </p:nvSpPr>
        <p:spPr>
          <a:xfrm>
            <a:off x="4860032" y="4509119"/>
            <a:ext cx="3528392" cy="830997"/>
          </a:xfrm>
          <a:prstGeom prst="rect">
            <a:avLst/>
          </a:prstGeom>
          <a:noFill/>
        </p:spPr>
        <p:txBody>
          <a:bodyPr wrap="square" rtlCol="0">
            <a:spAutoFit/>
          </a:bodyPr>
          <a:lstStyle/>
          <a:p>
            <a:r>
              <a:rPr lang="en-GB" dirty="0"/>
              <a:t>Links to useful documents &amp; webpages</a:t>
            </a:r>
          </a:p>
        </p:txBody>
      </p:sp>
      <p:sp>
        <p:nvSpPr>
          <p:cNvPr id="10" name="Rectangle 9"/>
          <p:cNvSpPr/>
          <p:nvPr/>
        </p:nvSpPr>
        <p:spPr>
          <a:xfrm>
            <a:off x="683568" y="3988514"/>
            <a:ext cx="3744416" cy="2176790"/>
          </a:xfrm>
          <a:prstGeom prst="rect">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49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112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474" t="8961" r="19632" b="7204"/>
          <a:stretch/>
        </p:blipFill>
        <p:spPr bwMode="auto">
          <a:xfrm>
            <a:off x="467544" y="1268759"/>
            <a:ext cx="6048672" cy="468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67544" y="4416524"/>
            <a:ext cx="1440160" cy="360040"/>
          </a:xfrm>
          <a:prstGeom prst="ellipse">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004048" y="2564904"/>
            <a:ext cx="3960440" cy="2677656"/>
          </a:xfrm>
          <a:prstGeom prst="rect">
            <a:avLst/>
          </a:prstGeom>
          <a:noFill/>
        </p:spPr>
        <p:txBody>
          <a:bodyPr wrap="square" rtlCol="0">
            <a:spAutoFit/>
          </a:bodyPr>
          <a:lstStyle/>
          <a:p>
            <a:r>
              <a:rPr lang="en-GB" dirty="0"/>
              <a:t>Grouped by sub-headings:</a:t>
            </a:r>
          </a:p>
          <a:p>
            <a:pPr marL="342900" indent="-342900">
              <a:buFont typeface="Arial" panose="020B0604020202020204" pitchFamily="34" charset="0"/>
              <a:buChar char="•"/>
            </a:pPr>
            <a:r>
              <a:rPr lang="en-GB" dirty="0"/>
              <a:t>Data and evidence</a:t>
            </a:r>
          </a:p>
          <a:p>
            <a:pPr marL="342900" indent="-342900">
              <a:buFont typeface="Arial" panose="020B0604020202020204" pitchFamily="34" charset="0"/>
              <a:buChar char="•"/>
            </a:pPr>
            <a:r>
              <a:rPr lang="en-GB" dirty="0"/>
              <a:t>Training and assessment</a:t>
            </a:r>
          </a:p>
          <a:p>
            <a:pPr marL="342900" indent="-342900">
              <a:buFont typeface="Arial" panose="020B0604020202020204" pitchFamily="34" charset="0"/>
              <a:buChar char="•"/>
            </a:pPr>
            <a:r>
              <a:rPr lang="en-GB" dirty="0"/>
              <a:t>Tools</a:t>
            </a:r>
          </a:p>
          <a:p>
            <a:pPr marL="342900" indent="-342900">
              <a:buFont typeface="Arial" panose="020B0604020202020204" pitchFamily="34" charset="0"/>
              <a:buChar char="•"/>
            </a:pPr>
            <a:r>
              <a:rPr lang="en-GB" dirty="0"/>
              <a:t>E-cigarettes</a:t>
            </a:r>
          </a:p>
          <a:p>
            <a:pPr marL="342900" indent="-342900">
              <a:buFont typeface="Arial" panose="020B0604020202020204" pitchFamily="34" charset="0"/>
              <a:buChar char="•"/>
            </a:pPr>
            <a:r>
              <a:rPr lang="en-GB" dirty="0"/>
              <a:t>Campaigns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5841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800" dirty="0"/>
              <a:t>Overview</a:t>
            </a:r>
          </a:p>
          <a:p>
            <a:pPr>
              <a:buFont typeface="Arial" panose="020B0604020202020204" pitchFamily="34" charset="0"/>
              <a:buChar char="•"/>
            </a:pPr>
            <a:r>
              <a:rPr lang="en-GB" sz="2800" dirty="0"/>
              <a:t>Data updated today</a:t>
            </a:r>
          </a:p>
          <a:p>
            <a:pPr>
              <a:buFont typeface="Arial" panose="020B0604020202020204" pitchFamily="34" charset="0"/>
              <a:buChar char="•"/>
            </a:pPr>
            <a:r>
              <a:rPr lang="en-GB" sz="2800" dirty="0"/>
              <a:t>Calculation of smoking attributable hospital admissions indicator</a:t>
            </a:r>
          </a:p>
          <a:p>
            <a:pPr>
              <a:buFont typeface="Arial" panose="020B0604020202020204" pitchFamily="34" charset="0"/>
              <a:buChar char="•"/>
            </a:pPr>
            <a:r>
              <a:rPr lang="en-GB" sz="2800" dirty="0"/>
              <a:t>At-a-glance</a:t>
            </a:r>
          </a:p>
          <a:p>
            <a:pPr>
              <a:buFont typeface="Arial" panose="020B0604020202020204" pitchFamily="34" charset="0"/>
              <a:buChar char="•"/>
            </a:pPr>
            <a:r>
              <a:rPr lang="en-GB" sz="2800" dirty="0"/>
              <a:t>Further resources</a:t>
            </a: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spTree>
    <p:extLst>
      <p:ext uri="{BB962C8B-B14F-4D97-AF65-F5344CB8AC3E}">
        <p14:creationId xmlns:p14="http://schemas.microsoft.com/office/powerpoint/2010/main" val="388298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699" t="12620" r="29913" b="5517"/>
          <a:stretch/>
        </p:blipFill>
        <p:spPr bwMode="auto">
          <a:xfrm>
            <a:off x="539552" y="1196752"/>
            <a:ext cx="4536504" cy="492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52120" y="2276872"/>
            <a:ext cx="3096344" cy="2677656"/>
          </a:xfrm>
          <a:prstGeom prst="rect">
            <a:avLst/>
          </a:prstGeom>
          <a:noFill/>
        </p:spPr>
        <p:txBody>
          <a:bodyPr wrap="square" rtlCol="0">
            <a:spAutoFit/>
          </a:bodyPr>
          <a:lstStyle/>
          <a:p>
            <a:pPr marL="342900" indent="-342900">
              <a:buFont typeface="Arial" panose="020B0604020202020204" pitchFamily="34" charset="0"/>
              <a:buChar char="•"/>
            </a:pPr>
            <a:r>
              <a:rPr lang="en-GB" dirty="0"/>
              <a:t>Posters presented at conferences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Webinars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Other presentations</a:t>
            </a:r>
          </a:p>
        </p:txBody>
      </p:sp>
    </p:spTree>
    <p:extLst>
      <p:ext uri="{BB962C8B-B14F-4D97-AF65-F5344CB8AC3E}">
        <p14:creationId xmlns:p14="http://schemas.microsoft.com/office/powerpoint/2010/main" val="17501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User-defined lists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3" t="9525" r="2076" b="38993"/>
          <a:stretch/>
        </p:blipFill>
        <p:spPr bwMode="auto">
          <a:xfrm>
            <a:off x="479573" y="1556792"/>
            <a:ext cx="8029575" cy="238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7596336" y="1767632"/>
            <a:ext cx="792088" cy="504056"/>
          </a:xfrm>
          <a:prstGeom prst="ellipse">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srcRect l="12432" t="9295" r="15884" b="9073"/>
          <a:stretch/>
        </p:blipFill>
        <p:spPr>
          <a:xfrm>
            <a:off x="1566862" y="1504950"/>
            <a:ext cx="6010275" cy="3848100"/>
          </a:xfrm>
          <a:prstGeom prst="rect">
            <a:avLst/>
          </a:prstGeom>
        </p:spPr>
      </p:pic>
      <p:sp>
        <p:nvSpPr>
          <p:cNvPr id="9" name="Oval 8"/>
          <p:cNvSpPr/>
          <p:nvPr/>
        </p:nvSpPr>
        <p:spPr>
          <a:xfrm>
            <a:off x="2843808" y="4821982"/>
            <a:ext cx="792088" cy="504056"/>
          </a:xfrm>
          <a:prstGeom prst="ellipse">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4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User-defined lists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73" t="8962" r="14887" b="22395"/>
          <a:stretch/>
        </p:blipFill>
        <p:spPr bwMode="auto">
          <a:xfrm>
            <a:off x="699468" y="1410320"/>
            <a:ext cx="581660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605" t="8208" r="9794" b="25647"/>
          <a:stretch/>
        </p:blipFill>
        <p:spPr bwMode="auto">
          <a:xfrm>
            <a:off x="683568" y="1484784"/>
            <a:ext cx="631078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9592" y="2492896"/>
            <a:ext cx="2592288" cy="360040"/>
          </a:xfrm>
          <a:prstGeom prst="rect">
            <a:avLst/>
          </a:prstGeom>
          <a:noFill/>
          <a:ln w="571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348" t="31313" r="9631" b="41788"/>
          <a:stretch/>
        </p:blipFill>
        <p:spPr bwMode="auto">
          <a:xfrm>
            <a:off x="884436" y="4581128"/>
            <a:ext cx="7856639" cy="146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2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3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list</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213" y="1525797"/>
            <a:ext cx="8029575" cy="451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35696" y="3789040"/>
            <a:ext cx="2664296" cy="2088232"/>
          </a:xfrm>
          <a:prstGeom prst="rect">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54984" y="3645024"/>
            <a:ext cx="2664296" cy="2088232"/>
          </a:xfrm>
          <a:prstGeom prst="rect">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9992" y="2600908"/>
            <a:ext cx="2753072" cy="828092"/>
          </a:xfrm>
          <a:prstGeom prst="rect">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2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98" y="2564904"/>
            <a:ext cx="5400600" cy="648072"/>
          </a:xfrm>
        </p:spPr>
        <p:txBody>
          <a:bodyPr>
            <a:normAutofit/>
          </a:bodyPr>
          <a:lstStyle/>
          <a:p>
            <a:r>
              <a:rPr lang="en-GB" dirty="0"/>
              <a:t>Feedback on the webinar</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sp>
        <p:nvSpPr>
          <p:cNvPr id="3" name="Rectangle 2"/>
          <p:cNvSpPr/>
          <p:nvPr/>
        </p:nvSpPr>
        <p:spPr>
          <a:xfrm>
            <a:off x="2477461" y="3284984"/>
            <a:ext cx="4223849" cy="461665"/>
          </a:xfrm>
          <a:prstGeom prst="rect">
            <a:avLst/>
          </a:prstGeom>
        </p:spPr>
        <p:txBody>
          <a:bodyPr wrap="none">
            <a:spAutoFit/>
          </a:bodyPr>
          <a:lstStyle/>
          <a:p>
            <a:r>
              <a:rPr lang="en-GB" dirty="0"/>
              <a:t>tobacco.profiles@phe.gov.uk</a:t>
            </a:r>
          </a:p>
        </p:txBody>
      </p:sp>
    </p:spTree>
    <p:extLst>
      <p:ext uri="{BB962C8B-B14F-4D97-AF65-F5344CB8AC3E}">
        <p14:creationId xmlns:p14="http://schemas.microsoft.com/office/powerpoint/2010/main" val="421187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474" t="8962" r="21688" b="6641"/>
          <a:stretch/>
        </p:blipFill>
        <p:spPr bwMode="auto">
          <a:xfrm>
            <a:off x="1619672" y="1196752"/>
            <a:ext cx="6120680" cy="493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19672" y="3573016"/>
            <a:ext cx="4104456" cy="1872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745956" y="2420888"/>
            <a:ext cx="1850380" cy="38164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3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Navigation around the profiles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408" t="9525" r="13780" b="49965"/>
          <a:stretch/>
        </p:blipFill>
        <p:spPr bwMode="auto">
          <a:xfrm>
            <a:off x="257536" y="1988840"/>
            <a:ext cx="87514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20" y="3140968"/>
            <a:ext cx="8712968" cy="792088"/>
          </a:xfrm>
          <a:prstGeom prst="rect">
            <a:avLst/>
          </a:prstGeom>
          <a:noFill/>
          <a:ln w="762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1520" y="3933056"/>
            <a:ext cx="8712968" cy="792088"/>
          </a:xfrm>
          <a:prstGeom prst="rect">
            <a:avLst/>
          </a:prstGeom>
          <a:noFill/>
          <a:ln w="762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87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a:t>
            </a:r>
            <a:r>
              <a:rPr lang="en-GB" baseline="30000" dirty="0"/>
              <a:t>th</a:t>
            </a:r>
            <a:r>
              <a:rPr lang="en-GB" dirty="0"/>
              <a:t> March LTCP update:</a:t>
            </a:r>
          </a:p>
        </p:txBody>
      </p:sp>
      <p:sp>
        <p:nvSpPr>
          <p:cNvPr id="3" name="Content Placeholder 2"/>
          <p:cNvSpPr>
            <a:spLocks noGrp="1"/>
          </p:cNvSpPr>
          <p:nvPr>
            <p:ph idx="1"/>
          </p:nvPr>
        </p:nvSpPr>
        <p:spPr>
          <a:xfrm>
            <a:off x="558000" y="1700808"/>
            <a:ext cx="8028000" cy="4451647"/>
          </a:xfrm>
        </p:spPr>
        <p:txBody>
          <a:bodyPr/>
          <a:lstStyle/>
          <a:p>
            <a:pPr marL="0" indent="0"/>
            <a:r>
              <a:rPr lang="en-GB" sz="2800" b="1" dirty="0"/>
              <a:t>SMOKING RELATED ILL HEALTH DOMAIN</a:t>
            </a:r>
          </a:p>
          <a:p>
            <a:pPr>
              <a:buFont typeface="Arial" panose="020B0604020202020204" pitchFamily="34" charset="0"/>
              <a:buChar char="•"/>
            </a:pPr>
            <a:r>
              <a:rPr lang="en-GB" sz="2400" dirty="0"/>
              <a:t>Updated data for 2015-17 hospital admissions:</a:t>
            </a:r>
          </a:p>
          <a:p>
            <a:pPr lvl="3"/>
            <a:r>
              <a:rPr lang="en-GB" sz="2200" i="1" dirty="0">
                <a:solidFill>
                  <a:schemeClr val="bg1">
                    <a:lumMod val="50000"/>
                  </a:schemeClr>
                </a:solidFill>
              </a:rPr>
              <a:t>Smoking attributable hospital admissions</a:t>
            </a:r>
          </a:p>
          <a:p>
            <a:pPr lvl="3"/>
            <a:r>
              <a:rPr lang="en-GB" sz="2200" i="1" dirty="0">
                <a:solidFill>
                  <a:schemeClr val="bg1">
                    <a:lumMod val="50000"/>
                  </a:schemeClr>
                </a:solidFill>
              </a:rPr>
              <a:t>Emergency hospital admissions for COPD</a:t>
            </a:r>
          </a:p>
          <a:p>
            <a:pPr lvl="3"/>
            <a:r>
              <a:rPr lang="en-GB" sz="2200" i="1" dirty="0">
                <a:solidFill>
                  <a:schemeClr val="bg1">
                    <a:lumMod val="50000"/>
                  </a:schemeClr>
                </a:solidFill>
              </a:rPr>
              <a:t>Hospital admission for asthma (under 19 years)</a:t>
            </a:r>
          </a:p>
          <a:p>
            <a:pPr lvl="3"/>
            <a:endParaRPr lang="en-GB" sz="1050" i="1" dirty="0">
              <a:solidFill>
                <a:schemeClr val="bg1">
                  <a:lumMod val="50000"/>
                </a:schemeClr>
              </a:solidFill>
            </a:endParaRPr>
          </a:p>
          <a:p>
            <a:pPr>
              <a:buFont typeface="Arial" panose="020B0604020202020204" pitchFamily="34" charset="0"/>
              <a:buChar char="•"/>
            </a:pPr>
            <a:r>
              <a:rPr lang="en-GB" sz="2400" dirty="0"/>
              <a:t>Updated data for 2015-17 for premature births</a:t>
            </a:r>
          </a:p>
          <a:p>
            <a:pPr>
              <a:buFont typeface="Arial" panose="020B0604020202020204" pitchFamily="34" charset="0"/>
              <a:buChar char="•"/>
            </a:pPr>
            <a:endParaRPr lang="en-GB" sz="1050" dirty="0"/>
          </a:p>
          <a:p>
            <a:pPr>
              <a:buFont typeface="Arial" panose="020B0604020202020204" pitchFamily="34" charset="0"/>
              <a:buChar char="•"/>
            </a:pPr>
            <a:r>
              <a:rPr lang="en-GB" sz="2400" dirty="0"/>
              <a:t>Updated data for low birth weight of term babies for 2017</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spTree>
    <p:extLst>
      <p:ext uri="{BB962C8B-B14F-4D97-AF65-F5344CB8AC3E}">
        <p14:creationId xmlns:p14="http://schemas.microsoft.com/office/powerpoint/2010/main" val="35648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t>Smoking related ill heath domain</a:t>
            </a:r>
            <a:br>
              <a:rPr lang="en-GB" sz="4400" dirty="0"/>
            </a:br>
            <a:r>
              <a:rPr lang="en-GB" sz="4400" dirty="0"/>
              <a:t>England overview</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7" t="22748" r="1760" b="13674"/>
          <a:stretch/>
        </p:blipFill>
        <p:spPr bwMode="auto">
          <a:xfrm>
            <a:off x="209892" y="2420888"/>
            <a:ext cx="8597216" cy="313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9512" y="4653136"/>
            <a:ext cx="856895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9512" y="4123680"/>
            <a:ext cx="8568952" cy="29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8085484" y="2852936"/>
            <a:ext cx="504056" cy="576064"/>
          </a:xfrm>
          <a:prstGeom prst="ellipse">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051724" y="3693728"/>
            <a:ext cx="504056" cy="576064"/>
          </a:xfrm>
          <a:prstGeom prst="ellipse">
            <a:avLst/>
          </a:prstGeom>
          <a:no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0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P spid="3"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Smoking attributable fractions</a:t>
            </a:r>
          </a:p>
        </p:txBody>
      </p:sp>
      <p:sp>
        <p:nvSpPr>
          <p:cNvPr id="3" name="Content Placeholder 2"/>
          <p:cNvSpPr>
            <a:spLocks noGrp="1"/>
          </p:cNvSpPr>
          <p:nvPr>
            <p:ph idx="1"/>
          </p:nvPr>
        </p:nvSpPr>
        <p:spPr>
          <a:xfrm>
            <a:off x="467544" y="1641971"/>
            <a:ext cx="8028000" cy="2232248"/>
          </a:xfrm>
        </p:spPr>
        <p:txBody>
          <a:bodyPr/>
          <a:lstStyle/>
          <a:p>
            <a:r>
              <a:rPr lang="en-GB" sz="2400" b="1" dirty="0"/>
              <a:t>Relative risk for diseases such as:</a:t>
            </a:r>
          </a:p>
          <a:p>
            <a:pPr>
              <a:buFont typeface="Arial" panose="020B0604020202020204" pitchFamily="34" charset="0"/>
              <a:buChar char="•"/>
            </a:pPr>
            <a:r>
              <a:rPr lang="en-GB" sz="2000" dirty="0"/>
              <a:t>Malignant neoplasms</a:t>
            </a:r>
          </a:p>
          <a:p>
            <a:pPr>
              <a:buFont typeface="Arial" panose="020B0604020202020204" pitchFamily="34" charset="0"/>
              <a:buChar char="•"/>
            </a:pPr>
            <a:r>
              <a:rPr lang="en-GB" sz="2000" dirty="0"/>
              <a:t>Cardiovascular Diseases:</a:t>
            </a:r>
          </a:p>
          <a:p>
            <a:pPr>
              <a:buFont typeface="Arial" panose="020B0604020202020204" pitchFamily="34" charset="0"/>
              <a:buChar char="•"/>
            </a:pPr>
            <a:r>
              <a:rPr lang="en-GB" sz="2000" dirty="0"/>
              <a:t>Respiratory Diseases</a:t>
            </a:r>
          </a:p>
          <a:p>
            <a:pPr>
              <a:buFont typeface="Arial" panose="020B0604020202020204" pitchFamily="34" charset="0"/>
              <a:buChar char="•"/>
            </a:pPr>
            <a:r>
              <a:rPr lang="en-GB" sz="2000" dirty="0"/>
              <a:t>Diseases of the digestive system</a:t>
            </a:r>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a:t>
            </a:r>
            <a:endParaRPr lang="en-US" dirty="0"/>
          </a:p>
        </p:txBody>
      </p:sp>
      <p:sp>
        <p:nvSpPr>
          <p:cNvPr id="6" name="TextBox 5"/>
          <p:cNvSpPr txBox="1"/>
          <p:nvPr/>
        </p:nvSpPr>
        <p:spPr>
          <a:xfrm>
            <a:off x="5999502" y="1542378"/>
            <a:ext cx="2892978" cy="2431435"/>
          </a:xfrm>
          <a:prstGeom prst="rect">
            <a:avLst/>
          </a:prstGeom>
          <a:solidFill>
            <a:srgbClr val="00AE9E"/>
          </a:solidFill>
        </p:spPr>
        <p:txBody>
          <a:bodyPr wrap="square" rtlCol="0">
            <a:spAutoFit/>
          </a:bodyPr>
          <a:lstStyle/>
          <a:p>
            <a:pPr algn="ctr"/>
            <a:endParaRPr lang="en-GB" sz="1800" dirty="0">
              <a:solidFill>
                <a:schemeClr val="bg1"/>
              </a:solidFill>
            </a:endParaRPr>
          </a:p>
          <a:p>
            <a:pPr algn="ctr"/>
            <a:r>
              <a:rPr lang="en-GB" sz="3200" dirty="0">
                <a:solidFill>
                  <a:schemeClr val="bg1"/>
                </a:solidFill>
              </a:rPr>
              <a:t>Current smokers</a:t>
            </a:r>
          </a:p>
          <a:p>
            <a:pPr algn="ctr"/>
            <a:endParaRPr lang="en-GB" sz="2000" dirty="0">
              <a:solidFill>
                <a:schemeClr val="bg1"/>
              </a:solidFill>
            </a:endParaRPr>
          </a:p>
          <a:p>
            <a:pPr algn="ctr"/>
            <a:r>
              <a:rPr lang="en-GB" sz="3200" dirty="0">
                <a:solidFill>
                  <a:schemeClr val="bg1"/>
                </a:solidFill>
              </a:rPr>
              <a:t>Ex-smokers</a:t>
            </a:r>
          </a:p>
          <a:p>
            <a:pPr algn="ctr"/>
            <a:endParaRPr lang="en-GB" sz="1800" dirty="0">
              <a:solidFill>
                <a:schemeClr val="bg1"/>
              </a:solidFill>
            </a:endParaRPr>
          </a:p>
        </p:txBody>
      </p:sp>
      <p:sp>
        <p:nvSpPr>
          <p:cNvPr id="7" name="TextBox 6"/>
          <p:cNvSpPr txBox="1"/>
          <p:nvPr/>
        </p:nvSpPr>
        <p:spPr>
          <a:xfrm>
            <a:off x="3283511" y="4725144"/>
            <a:ext cx="5626861" cy="1169551"/>
          </a:xfrm>
          <a:prstGeom prst="rect">
            <a:avLst/>
          </a:prstGeom>
          <a:solidFill>
            <a:srgbClr val="00AE9E"/>
          </a:solidFill>
        </p:spPr>
        <p:txBody>
          <a:bodyPr wrap="none" rtlCol="0">
            <a:spAutoFit/>
          </a:bodyPr>
          <a:lstStyle/>
          <a:p>
            <a:endParaRPr lang="en-GB" sz="1800" dirty="0">
              <a:solidFill>
                <a:schemeClr val="bg1"/>
              </a:solidFill>
            </a:endParaRPr>
          </a:p>
          <a:p>
            <a:r>
              <a:rPr lang="en-GB" sz="3200" dirty="0">
                <a:solidFill>
                  <a:schemeClr val="bg1"/>
                </a:solidFill>
              </a:rPr>
              <a:t>Males and females separately</a:t>
            </a:r>
          </a:p>
          <a:p>
            <a:endParaRPr lang="en-GB" sz="1800" dirty="0">
              <a:solidFill>
                <a:schemeClr val="bg1"/>
              </a:solidFill>
            </a:endParaRPr>
          </a:p>
        </p:txBody>
      </p:sp>
      <p:sp>
        <p:nvSpPr>
          <p:cNvPr id="8" name="TextBox 7"/>
          <p:cNvSpPr txBox="1"/>
          <p:nvPr/>
        </p:nvSpPr>
        <p:spPr>
          <a:xfrm>
            <a:off x="467544" y="4263479"/>
            <a:ext cx="1872208" cy="1631216"/>
          </a:xfrm>
          <a:prstGeom prst="rect">
            <a:avLst/>
          </a:prstGeom>
          <a:solidFill>
            <a:srgbClr val="00AE9E"/>
          </a:solidFill>
        </p:spPr>
        <p:txBody>
          <a:bodyPr wrap="square" rtlCol="0">
            <a:spAutoFit/>
          </a:bodyPr>
          <a:lstStyle/>
          <a:p>
            <a:endParaRPr lang="en-GB" sz="1800" dirty="0">
              <a:solidFill>
                <a:schemeClr val="bg1"/>
              </a:solidFill>
            </a:endParaRPr>
          </a:p>
          <a:p>
            <a:pPr algn="ctr"/>
            <a:r>
              <a:rPr lang="en-GB" sz="3200" dirty="0">
                <a:solidFill>
                  <a:schemeClr val="bg1"/>
                </a:solidFill>
              </a:rPr>
              <a:t>Age </a:t>
            </a:r>
          </a:p>
          <a:p>
            <a:pPr algn="ctr"/>
            <a:r>
              <a:rPr lang="en-GB" sz="3200" dirty="0">
                <a:solidFill>
                  <a:schemeClr val="bg1"/>
                </a:solidFill>
              </a:rPr>
              <a:t>Groups</a:t>
            </a:r>
          </a:p>
          <a:p>
            <a:endParaRPr lang="en-GB" sz="1800" dirty="0">
              <a:solidFill>
                <a:schemeClr val="bg1"/>
              </a:solidFill>
            </a:endParaRPr>
          </a:p>
        </p:txBody>
      </p:sp>
    </p:spTree>
    <p:extLst>
      <p:ext uri="{BB962C8B-B14F-4D97-AF65-F5344CB8AC3E}">
        <p14:creationId xmlns:p14="http://schemas.microsoft.com/office/powerpoint/2010/main" val="40560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Indicator calculation</a:t>
            </a:r>
          </a:p>
        </p:txBody>
      </p:sp>
      <p:sp>
        <p:nvSpPr>
          <p:cNvPr id="3" name="Content Placeholder 2"/>
          <p:cNvSpPr>
            <a:spLocks noGrp="1"/>
          </p:cNvSpPr>
          <p:nvPr>
            <p:ph idx="1"/>
          </p:nvPr>
        </p:nvSpPr>
        <p:spPr>
          <a:xfrm>
            <a:off x="1763688" y="1268760"/>
            <a:ext cx="2304256" cy="1648036"/>
          </a:xfrm>
          <a:solidFill>
            <a:srgbClr val="00AE9E"/>
          </a:solidFill>
          <a:ln>
            <a:solidFill>
              <a:srgbClr val="98002E"/>
            </a:solidFill>
          </a:ln>
        </p:spPr>
        <p:txBody>
          <a:bodyPr/>
          <a:lstStyle/>
          <a:p>
            <a:pPr marL="0" indent="0" algn="ctr">
              <a:spcBef>
                <a:spcPts val="0"/>
              </a:spcBef>
            </a:pPr>
            <a:r>
              <a:rPr lang="en-GB" sz="2000" dirty="0">
                <a:solidFill>
                  <a:schemeClr val="bg1"/>
                </a:solidFill>
              </a:rPr>
              <a:t>Observed hospital admissions for each locality, condition, </a:t>
            </a:r>
          </a:p>
          <a:p>
            <a:pPr marL="0" indent="0" algn="ctr">
              <a:spcBef>
                <a:spcPts val="0"/>
              </a:spcBef>
            </a:pPr>
            <a:r>
              <a:rPr lang="en-GB" sz="2000" dirty="0">
                <a:solidFill>
                  <a:schemeClr val="bg1"/>
                </a:solidFill>
              </a:rPr>
              <a:t>5-year age group, extracted from HES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sp>
        <p:nvSpPr>
          <p:cNvPr id="6" name="TextBox 5"/>
          <p:cNvSpPr txBox="1"/>
          <p:nvPr/>
        </p:nvSpPr>
        <p:spPr>
          <a:xfrm>
            <a:off x="4786264" y="1117725"/>
            <a:ext cx="883200" cy="369332"/>
          </a:xfrm>
          <a:prstGeom prst="rect">
            <a:avLst/>
          </a:prstGeom>
          <a:solidFill>
            <a:srgbClr val="00AE9E"/>
          </a:solidFill>
          <a:ln>
            <a:solidFill>
              <a:srgbClr val="98002E"/>
            </a:solidFill>
          </a:ln>
        </p:spPr>
        <p:txBody>
          <a:bodyPr wrap="square" rtlCol="0">
            <a:spAutoFit/>
          </a:bodyPr>
          <a:lstStyle/>
          <a:p>
            <a:pPr algn="ctr"/>
            <a:r>
              <a:rPr lang="en-GB" sz="1800" dirty="0">
                <a:solidFill>
                  <a:schemeClr val="bg1"/>
                </a:solidFill>
              </a:rPr>
              <a:t>SAFs</a:t>
            </a:r>
          </a:p>
        </p:txBody>
      </p:sp>
      <p:sp>
        <p:nvSpPr>
          <p:cNvPr id="8" name="TextBox 7"/>
          <p:cNvSpPr txBox="1"/>
          <p:nvPr/>
        </p:nvSpPr>
        <p:spPr>
          <a:xfrm>
            <a:off x="4708224" y="1514483"/>
            <a:ext cx="843501" cy="338554"/>
          </a:xfrm>
          <a:prstGeom prst="rect">
            <a:avLst/>
          </a:prstGeom>
          <a:noFill/>
        </p:spPr>
        <p:txBody>
          <a:bodyPr wrap="none" rtlCol="0">
            <a:spAutoFit/>
          </a:bodyPr>
          <a:lstStyle/>
          <a:p>
            <a:r>
              <a:rPr lang="en-GB" sz="1600" dirty="0"/>
              <a:t>applied</a:t>
            </a:r>
          </a:p>
        </p:txBody>
      </p:sp>
      <p:sp>
        <p:nvSpPr>
          <p:cNvPr id="9" name="Right Arrow 8"/>
          <p:cNvSpPr/>
          <p:nvPr/>
        </p:nvSpPr>
        <p:spPr>
          <a:xfrm rot="8035115">
            <a:off x="4108175" y="1415391"/>
            <a:ext cx="590066" cy="484632"/>
          </a:xfrm>
          <a:prstGeom prst="rightArrow">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V="1">
            <a:off x="1682428" y="3160193"/>
            <a:ext cx="2448272" cy="5838"/>
          </a:xfrm>
          <a:prstGeom prst="line">
            <a:avLst/>
          </a:prstGeom>
          <a:ln w="57150">
            <a:solidFill>
              <a:srgbClr val="00AE9E"/>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bwMode="auto">
          <a:xfrm>
            <a:off x="1763688" y="3391726"/>
            <a:ext cx="2304256" cy="1530022"/>
          </a:xfrm>
          <a:prstGeom prst="rect">
            <a:avLst/>
          </a:prstGeom>
          <a:solidFill>
            <a:srgbClr val="00AE9E"/>
          </a:solidFill>
          <a:ln w="9525">
            <a:solidFill>
              <a:srgbClr val="98002E"/>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GB" sz="2000" dirty="0">
                <a:solidFill>
                  <a:schemeClr val="bg1"/>
                </a:solidFill>
              </a:rPr>
              <a:t>Corresponding ONS mid-year population estimate for each locality, condition, </a:t>
            </a:r>
          </a:p>
          <a:p>
            <a:pPr marL="0" indent="0" algn="ctr">
              <a:spcBef>
                <a:spcPts val="0"/>
              </a:spcBef>
            </a:pPr>
            <a:r>
              <a:rPr lang="en-GB" sz="2000" dirty="0">
                <a:solidFill>
                  <a:schemeClr val="bg1"/>
                </a:solidFill>
              </a:rPr>
              <a:t>5-year age group</a:t>
            </a:r>
          </a:p>
        </p:txBody>
      </p:sp>
      <p:sp>
        <p:nvSpPr>
          <p:cNvPr id="13" name="Cross 12"/>
          <p:cNvSpPr/>
          <p:nvPr/>
        </p:nvSpPr>
        <p:spPr>
          <a:xfrm rot="2748625">
            <a:off x="4341114" y="2929530"/>
            <a:ext cx="429994" cy="429714"/>
          </a:xfrm>
          <a:prstGeom prst="plus">
            <a:avLst/>
          </a:prstGeom>
          <a:solidFill>
            <a:srgbClr val="98002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bwMode="auto">
          <a:xfrm>
            <a:off x="4911472" y="2256510"/>
            <a:ext cx="1515984" cy="1900227"/>
          </a:xfrm>
          <a:prstGeom prst="rect">
            <a:avLst/>
          </a:prstGeom>
          <a:solidFill>
            <a:srgbClr val="00AE9E"/>
          </a:solidFill>
          <a:ln w="9525">
            <a:solidFill>
              <a:srgbClr val="98002E"/>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GB" sz="2000" dirty="0">
                <a:solidFill>
                  <a:schemeClr val="bg1"/>
                </a:solidFill>
              </a:rPr>
              <a:t>European </a:t>
            </a:r>
          </a:p>
          <a:p>
            <a:pPr marL="0" indent="0" algn="ctr">
              <a:spcBef>
                <a:spcPts val="0"/>
              </a:spcBef>
            </a:pPr>
            <a:r>
              <a:rPr lang="en-GB" sz="2000" dirty="0">
                <a:solidFill>
                  <a:schemeClr val="bg1"/>
                </a:solidFill>
              </a:rPr>
              <a:t>standard </a:t>
            </a:r>
          </a:p>
          <a:p>
            <a:pPr marL="0" indent="0" algn="ctr">
              <a:spcBef>
                <a:spcPts val="0"/>
              </a:spcBef>
            </a:pPr>
            <a:r>
              <a:rPr lang="en-GB" sz="2000" dirty="0">
                <a:solidFill>
                  <a:schemeClr val="bg1"/>
                </a:solidFill>
              </a:rPr>
              <a:t>Population (ESP) for each age group</a:t>
            </a:r>
          </a:p>
        </p:txBody>
      </p:sp>
      <p:sp>
        <p:nvSpPr>
          <p:cNvPr id="18" name="Left Brace 17"/>
          <p:cNvSpPr/>
          <p:nvPr/>
        </p:nvSpPr>
        <p:spPr>
          <a:xfrm>
            <a:off x="618061" y="1192140"/>
            <a:ext cx="1217364" cy="37296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p:cNvSpPr/>
          <p:nvPr/>
        </p:nvSpPr>
        <p:spPr>
          <a:xfrm>
            <a:off x="6012160" y="1139907"/>
            <a:ext cx="1008112" cy="38732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249237" y="2583252"/>
            <a:ext cx="853876" cy="1077218"/>
          </a:xfrm>
          <a:prstGeom prst="rect">
            <a:avLst/>
          </a:prstGeom>
          <a:noFill/>
        </p:spPr>
        <p:txBody>
          <a:bodyPr wrap="square" rtlCol="0">
            <a:spAutoFit/>
          </a:bodyPr>
          <a:lstStyle/>
          <a:p>
            <a:r>
              <a:rPr lang="en-GB" sz="1600" dirty="0"/>
              <a:t>Sum for each locality</a:t>
            </a:r>
          </a:p>
        </p:txBody>
      </p:sp>
      <p:cxnSp>
        <p:nvCxnSpPr>
          <p:cNvPr id="22" name="Straight Connector 21"/>
          <p:cNvCxnSpPr/>
          <p:nvPr/>
        </p:nvCxnSpPr>
        <p:spPr>
          <a:xfrm>
            <a:off x="467544" y="5301208"/>
            <a:ext cx="6336704" cy="0"/>
          </a:xfrm>
          <a:prstGeom prst="line">
            <a:avLst/>
          </a:prstGeom>
          <a:ln w="57150">
            <a:solidFill>
              <a:srgbClr val="00AE9E"/>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175" y="5517232"/>
            <a:ext cx="5919441" cy="461665"/>
          </a:xfrm>
          <a:prstGeom prst="rect">
            <a:avLst/>
          </a:prstGeom>
          <a:noFill/>
          <a:ln>
            <a:solidFill>
              <a:srgbClr val="00AE9E"/>
            </a:solidFill>
          </a:ln>
        </p:spPr>
        <p:txBody>
          <a:bodyPr wrap="none" rtlCol="0">
            <a:spAutoFit/>
          </a:bodyPr>
          <a:lstStyle/>
          <a:p>
            <a:r>
              <a:rPr lang="en-GB" dirty="0"/>
              <a:t>Sum of ESP for relevant age groups (35+)</a:t>
            </a:r>
          </a:p>
        </p:txBody>
      </p:sp>
      <p:sp>
        <p:nvSpPr>
          <p:cNvPr id="27" name="Cross 26"/>
          <p:cNvSpPr/>
          <p:nvPr/>
        </p:nvSpPr>
        <p:spPr>
          <a:xfrm rot="2748625">
            <a:off x="7507781" y="3403970"/>
            <a:ext cx="429994" cy="429714"/>
          </a:xfrm>
          <a:prstGeom prst="plus">
            <a:avLst/>
          </a:prstGeom>
          <a:solidFill>
            <a:srgbClr val="98002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971607" y="3358830"/>
            <a:ext cx="1298753" cy="461665"/>
          </a:xfrm>
          <a:prstGeom prst="rect">
            <a:avLst/>
          </a:prstGeom>
          <a:noFill/>
        </p:spPr>
        <p:txBody>
          <a:bodyPr wrap="none" rtlCol="0">
            <a:spAutoFit/>
          </a:bodyPr>
          <a:lstStyle/>
          <a:p>
            <a:r>
              <a:rPr lang="en-GB" dirty="0"/>
              <a:t>100,000</a:t>
            </a:r>
          </a:p>
        </p:txBody>
      </p:sp>
      <p:sp>
        <p:nvSpPr>
          <p:cNvPr id="29" name="Left Brace 28"/>
          <p:cNvSpPr/>
          <p:nvPr/>
        </p:nvSpPr>
        <p:spPr>
          <a:xfrm>
            <a:off x="-24217" y="1189835"/>
            <a:ext cx="608682" cy="4930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Left Brace 29"/>
          <p:cNvSpPr/>
          <p:nvPr/>
        </p:nvSpPr>
        <p:spPr>
          <a:xfrm rot="10800000">
            <a:off x="6804247" y="1153764"/>
            <a:ext cx="608682" cy="4930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430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8" grpId="0"/>
      <p:bldP spid="9" grpId="0" animBg="1"/>
      <p:bldP spid="12" grpId="0" animBg="1"/>
      <p:bldP spid="13" grpId="0" animBg="1"/>
      <p:bldP spid="14" grpId="0" animBg="1"/>
      <p:bldP spid="18" grpId="0" animBg="1"/>
      <p:bldP spid="19" grpId="0" animBg="1"/>
      <p:bldP spid="20" grpId="0"/>
      <p:bldP spid="26" grpId="0" animBg="1"/>
      <p:bldP spid="27" grpId="0" animBg="1"/>
      <p:bldP spid="28"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Smoking attributable hospital admissions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March 2019 update</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69616"/>
            <a:ext cx="3973019" cy="472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4554107" cy="390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7668344" y="2132856"/>
            <a:ext cx="0" cy="3456384"/>
          </a:xfrm>
          <a:prstGeom prst="line">
            <a:avLst/>
          </a:prstGeom>
          <a:ln w="28575">
            <a:solidFill>
              <a:srgbClr val="00AE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0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5" ma:contentTypeDescription="Create a new document." ma:contentTypeScope="" ma:versionID="b96b04cdc5a24c8099c011e34168e23a">
  <xsd:schema xmlns:xsd="http://www.w3.org/2001/XMLSchema" xmlns:xs="http://www.w3.org/2001/XMLSchema" xmlns:p="http://schemas.microsoft.com/office/2006/metadata/properties" xmlns:ns1="http://schemas.microsoft.com/sharepoint/v3" targetNamespace="http://schemas.microsoft.com/office/2006/metadata/properties" ma:root="true" ma:fieldsID="5a2934534a101b84ced13955cceec64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1D7DF92C-BA88-4E07-9DED-50AECC51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purl.org/dc/elements/1.1/"/>
    <ds:schemaRef ds:uri="http://schemas.microsoft.com/sharepoint/v3"/>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18986</TotalTime>
  <Words>2114</Words>
  <Application>Microsoft Office PowerPoint</Application>
  <PresentationFormat>On-screen Show (4:3)</PresentationFormat>
  <Paragraphs>188</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ヒラギノ角ゴ Pro W3</vt:lpstr>
      <vt:lpstr>Office Theme</vt:lpstr>
      <vt:lpstr>Local Tobacco Control Profiles  The webinar will start at 1:00pm</vt:lpstr>
      <vt:lpstr>Introduction</vt:lpstr>
      <vt:lpstr>Overview</vt:lpstr>
      <vt:lpstr>Navigation around the profiles</vt:lpstr>
      <vt:lpstr>5th March LTCP update:</vt:lpstr>
      <vt:lpstr>Smoking related ill heath domain England overview</vt:lpstr>
      <vt:lpstr>Smoking attributable fractions</vt:lpstr>
      <vt:lpstr>Indicator calculation</vt:lpstr>
      <vt:lpstr>Smoking attributable hospital admissions</vt:lpstr>
      <vt:lpstr>Inequalities</vt:lpstr>
      <vt:lpstr>Births</vt:lpstr>
      <vt:lpstr>Hospital admissions for asthma and COPD </vt:lpstr>
      <vt:lpstr>At-a-glance summaries</vt:lpstr>
      <vt:lpstr>PowerPoint Presentation</vt:lpstr>
      <vt:lpstr>National at-a-glance</vt:lpstr>
      <vt:lpstr>Regional/LA at-a-glance</vt:lpstr>
      <vt:lpstr>Further resources</vt:lpstr>
      <vt:lpstr>Further resources</vt:lpstr>
      <vt:lpstr>Further resources</vt:lpstr>
      <vt:lpstr>Further resources</vt:lpstr>
      <vt:lpstr>User-defined lists</vt:lpstr>
      <vt:lpstr>User-defined lists</vt:lpstr>
      <vt:lpstr>Example list</vt:lpstr>
      <vt:lpstr>Feedback on the webinar</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Marie Horton</cp:lastModifiedBy>
  <cp:revision>454</cp:revision>
  <cp:lastPrinted>2017-06-15T08:14:10Z</cp:lastPrinted>
  <dcterms:created xsi:type="dcterms:W3CDTF">2012-10-10T09:02:29Z</dcterms:created>
  <dcterms:modified xsi:type="dcterms:W3CDTF">2019-06-25T20:36:04Z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