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3"/>
  </p:notesMasterIdLst>
  <p:handoutMasterIdLst>
    <p:handoutMasterId r:id="rId24"/>
  </p:handoutMasterIdLst>
  <p:sldIdLst>
    <p:sldId id="261" r:id="rId5"/>
    <p:sldId id="284" r:id="rId6"/>
    <p:sldId id="295" r:id="rId7"/>
    <p:sldId id="296" r:id="rId8"/>
    <p:sldId id="299" r:id="rId9"/>
    <p:sldId id="289" r:id="rId10"/>
    <p:sldId id="294" r:id="rId11"/>
    <p:sldId id="297" r:id="rId12"/>
    <p:sldId id="290" r:id="rId13"/>
    <p:sldId id="291" r:id="rId14"/>
    <p:sldId id="301" r:id="rId15"/>
    <p:sldId id="300" r:id="rId16"/>
    <p:sldId id="302" r:id="rId17"/>
    <p:sldId id="292" r:id="rId18"/>
    <p:sldId id="298" r:id="rId19"/>
    <p:sldId id="293" r:id="rId20"/>
    <p:sldId id="287" r:id="rId21"/>
    <p:sldId id="288" r:id="rId22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on Jones" initials="A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2007" autoAdjust="0"/>
  </p:normalViewPr>
  <p:slideViewPr>
    <p:cSldViewPr>
      <p:cViewPr>
        <p:scale>
          <a:sx n="80" d="100"/>
          <a:sy n="80" d="100"/>
        </p:scale>
        <p:origin x="-46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B70E-5AE3-401A-B9A6-8671E94C517F}" type="datetimeFigureOut">
              <a:rPr lang="en-GB" smtClean="0"/>
              <a:t>06/11/2017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0F14-E1F7-4473-BF69-E13FA05022D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57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Introduce myself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Highlight this to the audience…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3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5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We now have time for some extra questions. As at the beginning, please use the instant messenger function.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6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84" charset="-128"/>
                <a:cs typeface="ヒラギノ角ゴ Pro W3" pitchFamily="84" charset="-128"/>
              </a:rPr>
              <a:t>Any feedback on improvements for future webinars, please send this to the email address on the screen.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5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6b741vbPAhUHsBQKHRqpBGwQjRwIBw&amp;url=http://www.clipartkid.com/any-questions-cliparts/&amp;psig=AFQjCNGflyzaK1adYSbAfKGMxzpD8S_YDw&amp;ust=14775097601653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6b741vbPAhUHsBQKHRqpBGwQjRwIBw&amp;url=http://www.clipartkid.com/any-questions-cliparts/&amp;psig=AFQjCNGflyzaK1adYSbAfKGMxzpD8S_YDw&amp;ust=14775097601653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Local Tobacco Control Profiles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The webinar will start at </a:t>
            </a:r>
            <a:r>
              <a:rPr lang="en-GB" sz="3600" dirty="0" smtClean="0"/>
              <a:t>1pm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021288"/>
            <a:ext cx="7652096" cy="338336"/>
          </a:xfrm>
        </p:spPr>
        <p:txBody>
          <a:bodyPr/>
          <a:lstStyle/>
          <a:p>
            <a:r>
              <a:rPr lang="en-GB" dirty="0" smtClean="0"/>
              <a:t>November 2017 update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60212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www.tobaccoprofiles.info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4" y="1340768"/>
            <a:ext cx="7856574" cy="4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2132856"/>
            <a:ext cx="784887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6819" t="16864" r="33445" b="14469"/>
          <a:stretch/>
        </p:blipFill>
        <p:spPr bwMode="auto">
          <a:xfrm>
            <a:off x="395536" y="1484784"/>
            <a:ext cx="5184576" cy="3156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7484" t="31657" r="33445" b="7076"/>
          <a:stretch/>
        </p:blipFill>
        <p:spPr bwMode="auto">
          <a:xfrm>
            <a:off x="4211960" y="3261232"/>
            <a:ext cx="4896544" cy="3024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8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4" y="1340768"/>
            <a:ext cx="7856574" cy="4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768752" cy="45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3140968"/>
            <a:ext cx="25922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5"/>
          <p:cNvPicPr>
            <a:picLocks/>
          </p:cNvPicPr>
          <p:nvPr/>
        </p:nvPicPr>
        <p:blipFill rotWithShape="1">
          <a:blip r:embed="rId3"/>
          <a:srcRect l="2993" t="54476" r="23457" b="33445"/>
          <a:stretch/>
        </p:blipFill>
        <p:spPr bwMode="auto">
          <a:xfrm>
            <a:off x="107504" y="3356992"/>
            <a:ext cx="8749388" cy="914401"/>
          </a:xfrm>
          <a:prstGeom prst="rect">
            <a:avLst/>
          </a:prstGeom>
          <a:noFill/>
          <a:ln w="9525">
            <a:solidFill>
              <a:srgbClr val="98002E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3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Illicit tobacco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6093876" cy="459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4" y="1266678"/>
            <a:ext cx="2798762" cy="46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9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quitters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7318" t="9764" r="9152" b="6178"/>
          <a:stretch/>
        </p:blipFill>
        <p:spPr bwMode="auto">
          <a:xfrm>
            <a:off x="467545" y="1196752"/>
            <a:ext cx="8370588" cy="5067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7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quitters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0" y="1196752"/>
            <a:ext cx="8370080" cy="502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0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5" descr="Image result for question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40" y="1339162"/>
            <a:ext cx="4109720" cy="41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616624" cy="648072"/>
          </a:xfrm>
        </p:spPr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7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8" y="2564904"/>
            <a:ext cx="5400600" cy="648072"/>
          </a:xfrm>
        </p:spPr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eedback on the webinar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7461" y="3284984"/>
            <a:ext cx="422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tobacco.profiles@phe.gov.uk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8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 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Local Tobacco Control Profiles – November 2017 update</a:t>
            </a:r>
            <a:endParaRPr lang="en-US" dirty="0"/>
          </a:p>
        </p:txBody>
      </p:sp>
      <p:pic>
        <p:nvPicPr>
          <p:cNvPr id="4098" name="Picture 2" descr="Image result for ques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00808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Please </a:t>
            </a:r>
            <a:r>
              <a:rPr lang="en-GB" dirty="0"/>
              <a:t>mute your </a:t>
            </a:r>
            <a:r>
              <a:rPr lang="en-GB" dirty="0" smtClean="0"/>
              <a:t>microphone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the Instant Messenger function to ask questions or to </a:t>
            </a:r>
            <a:r>
              <a:rPr lang="en-GB" dirty="0" smtClean="0"/>
              <a:t>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will be some Q&amp;A time at the end of the </a:t>
            </a:r>
            <a:r>
              <a:rPr lang="en-GB" dirty="0" smtClean="0"/>
              <a:t>webinar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4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Updated 18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Smoking status at time of delivery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Smoking prevalence at age 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Smoking attributable mortality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Illicit tobacco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Smoking quitters</a:t>
            </a:r>
          </a:p>
          <a:p>
            <a:r>
              <a:rPr lang="en-GB" sz="2400" dirty="0" smtClean="0"/>
              <a:t>One </a:t>
            </a:r>
            <a:r>
              <a:rPr lang="en-GB" sz="2400" dirty="0"/>
              <a:t>new indicator added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Smoking status at time of </a:t>
            </a:r>
            <a:r>
              <a:rPr lang="en-GB" dirty="0" smtClean="0"/>
              <a:t>delivery</a:t>
            </a:r>
          </a:p>
          <a:p>
            <a:pPr marL="0" indent="0"/>
            <a:r>
              <a:rPr lang="en-GB" sz="2400" dirty="0" smtClean="0"/>
              <a:t>Inequalities data added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Sexual identity for smoking prevalence indicators (APS)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Back series for smoking prevalence in R&amp;M occupations (APS)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status at time of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New indicator added to the tool for new method</a:t>
            </a:r>
          </a:p>
          <a:p>
            <a:endParaRPr lang="en-GB" dirty="0"/>
          </a:p>
          <a:p>
            <a:r>
              <a:rPr lang="en-GB" sz="2400" b="1" dirty="0" smtClean="0">
                <a:solidFill>
                  <a:srgbClr val="98002E"/>
                </a:solidFill>
              </a:rPr>
              <a:t>Current method – 10.7%</a:t>
            </a:r>
            <a:r>
              <a:rPr lang="en-GB" dirty="0" smtClean="0"/>
              <a:t>	         </a:t>
            </a:r>
            <a:r>
              <a:rPr lang="en-GB" sz="2400" b="1" dirty="0" smtClean="0">
                <a:solidFill>
                  <a:srgbClr val="98002E"/>
                </a:solidFill>
              </a:rPr>
              <a:t>Historical method – 10.5%</a:t>
            </a:r>
          </a:p>
          <a:p>
            <a:endParaRPr lang="en-GB" dirty="0"/>
          </a:p>
          <a:p>
            <a:r>
              <a:rPr lang="en-GB" dirty="0" smtClean="0"/>
              <a:t>No. of women known to smoke		</a:t>
            </a:r>
            <a:r>
              <a:rPr lang="en-GB" dirty="0"/>
              <a:t>No. of women known to </a:t>
            </a:r>
            <a:r>
              <a:rPr lang="en-GB" dirty="0" smtClean="0"/>
              <a:t>smoke </a:t>
            </a:r>
          </a:p>
          <a:p>
            <a:r>
              <a:rPr lang="en-GB" dirty="0"/>
              <a:t>	</a:t>
            </a:r>
            <a:r>
              <a:rPr lang="en-GB" dirty="0" smtClean="0"/>
              <a:t>	at time of delivery				</a:t>
            </a:r>
            <a:r>
              <a:rPr lang="en-GB" dirty="0"/>
              <a:t>at time of delivery</a:t>
            </a:r>
          </a:p>
          <a:p>
            <a:endParaRPr lang="en-GB" dirty="0" smtClean="0"/>
          </a:p>
          <a:p>
            <a:r>
              <a:rPr lang="en-GB" dirty="0" smtClean="0"/>
              <a:t>No. of maternities where smoking		         Total no. of maternities</a:t>
            </a:r>
          </a:p>
          <a:p>
            <a:r>
              <a:rPr lang="en-GB" dirty="0"/>
              <a:t> </a:t>
            </a:r>
            <a:r>
              <a:rPr lang="en-GB" dirty="0" smtClean="0"/>
              <a:t>		status is known</a:t>
            </a:r>
          </a:p>
          <a:p>
            <a:endParaRPr lang="en-GB" dirty="0"/>
          </a:p>
          <a:p>
            <a:r>
              <a:rPr lang="en-GB" dirty="0" smtClean="0"/>
              <a:t>2% of maternities currently have no smoking status recorded.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4149080"/>
            <a:ext cx="3456384" cy="0"/>
          </a:xfrm>
          <a:prstGeom prst="line">
            <a:avLst/>
          </a:prstGeom>
          <a:ln w="76200">
            <a:solidFill>
              <a:srgbClr val="98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4048" y="4149080"/>
            <a:ext cx="3456384" cy="0"/>
          </a:xfrm>
          <a:prstGeom prst="line">
            <a:avLst/>
          </a:prstGeom>
          <a:ln w="76200">
            <a:solidFill>
              <a:srgbClr val="98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5536" y="2060848"/>
            <a:ext cx="3888432" cy="3384376"/>
          </a:xfrm>
          <a:prstGeom prst="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16016" y="2060848"/>
            <a:ext cx="3888432" cy="3384376"/>
          </a:xfrm>
          <a:prstGeom prst="rect">
            <a:avLst/>
          </a:prstGeom>
          <a:noFill/>
          <a:ln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15816" y="2204864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404062" y="2132856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1500" y="1844824"/>
            <a:ext cx="4392488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35996" y="1844824"/>
            <a:ext cx="4392488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status at time of delivery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3265" t="7988" r="33354" b="18300"/>
          <a:stretch/>
        </p:blipFill>
        <p:spPr bwMode="auto">
          <a:xfrm>
            <a:off x="1041872" y="1340768"/>
            <a:ext cx="3818160" cy="474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920" y="2204864"/>
            <a:ext cx="3318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8002E"/>
                </a:solidFill>
              </a:rPr>
              <a:t>TARGET 6%</a:t>
            </a:r>
          </a:p>
          <a:p>
            <a:pPr algn="ctr"/>
            <a:r>
              <a:rPr lang="en-GB" dirty="0" smtClean="0">
                <a:solidFill>
                  <a:srgbClr val="98002E"/>
                </a:solidFill>
              </a:rPr>
              <a:t>has been met by </a:t>
            </a:r>
          </a:p>
          <a:p>
            <a:pPr algn="ctr"/>
            <a:r>
              <a:rPr lang="en-GB" dirty="0" smtClean="0">
                <a:solidFill>
                  <a:srgbClr val="98002E"/>
                </a:solidFill>
              </a:rPr>
              <a:t>29 LA’s</a:t>
            </a:r>
          </a:p>
          <a:p>
            <a:pPr algn="ctr"/>
            <a:endParaRPr lang="en-GB" dirty="0" smtClean="0">
              <a:solidFill>
                <a:srgbClr val="98002E"/>
              </a:solidFill>
            </a:endParaRPr>
          </a:p>
          <a:p>
            <a:pPr algn="ctr"/>
            <a:r>
              <a:rPr lang="en-GB" dirty="0" smtClean="0">
                <a:solidFill>
                  <a:srgbClr val="98002E"/>
                </a:solidFill>
              </a:rPr>
              <a:t>83 LA’s significantly worse than England average of 10.7% </a:t>
            </a:r>
          </a:p>
          <a:p>
            <a:pPr algn="ctr"/>
            <a:endParaRPr lang="en-GB" dirty="0">
              <a:solidFill>
                <a:srgbClr val="98002E"/>
              </a:solidFill>
            </a:endParaRPr>
          </a:p>
          <a:p>
            <a:pPr algn="ctr"/>
            <a:r>
              <a:rPr lang="en-GB" dirty="0" smtClean="0">
                <a:solidFill>
                  <a:srgbClr val="98002E"/>
                </a:solidFill>
              </a:rPr>
              <a:t>and range up to 28%</a:t>
            </a:r>
            <a:endParaRPr lang="en-GB" dirty="0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Smoking prevalence in young people</a:t>
            </a:r>
            <a:br>
              <a:rPr lang="en-GB" sz="4400" dirty="0" smtClean="0"/>
            </a:br>
            <a:r>
              <a:rPr lang="en-GB" sz="3100" dirty="0" smtClean="0"/>
              <a:t>Smoking, drinking and drug use </a:t>
            </a:r>
            <a:br>
              <a:rPr lang="en-GB" sz="3100" dirty="0" smtClean="0"/>
            </a:br>
            <a:r>
              <a:rPr lang="en-GB" sz="3100" dirty="0" smtClean="0"/>
              <a:t>survey (SDD)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484046" cy="37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Smoking prevalence in young people</a:t>
            </a:r>
            <a:br>
              <a:rPr lang="en-GB" sz="4400" dirty="0" smtClean="0"/>
            </a:br>
            <a:r>
              <a:rPr lang="en-GB" sz="3100" dirty="0" smtClean="0"/>
              <a:t>Smoking, drinking and drug use </a:t>
            </a:r>
            <a:br>
              <a:rPr lang="en-GB" sz="3100" dirty="0" smtClean="0"/>
            </a:br>
            <a:r>
              <a:rPr lang="en-GB" sz="3100" dirty="0" smtClean="0"/>
              <a:t>survey (SDD)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488542" cy="37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91" y="1927496"/>
            <a:ext cx="3006774" cy="34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2993" t="18048" r="23457" b="17430"/>
          <a:stretch/>
        </p:blipFill>
        <p:spPr bwMode="auto">
          <a:xfrm>
            <a:off x="251520" y="1196752"/>
            <a:ext cx="8749388" cy="4884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16416" y="1124744"/>
            <a:ext cx="8275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5667"/>
            <a:ext cx="5661894" cy="401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related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Local Tobacco Control Profiles – November 2017 update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3" y="123362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Deaths attributable to smoking, directly age-sex standardised rate for persons aged 35 years 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3" y="1988840"/>
            <a:ext cx="2592289" cy="3508653"/>
          </a:xfrm>
          <a:prstGeom prst="rect">
            <a:avLst/>
          </a:prstGeom>
          <a:noFill/>
          <a:ln w="38100">
            <a:solidFill>
              <a:srgbClr val="98002E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8002E"/>
                </a:solidFill>
              </a:rPr>
              <a:t>Relative risks: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AE9E"/>
                </a:solidFill>
              </a:rPr>
              <a:t>Various cancers </a:t>
            </a:r>
            <a:r>
              <a:rPr lang="en-GB" sz="1800" dirty="0" smtClean="0">
                <a:solidFill>
                  <a:schemeClr val="bg1">
                    <a:lumMod val="65000"/>
                  </a:schemeClr>
                </a:solidFill>
              </a:rPr>
              <a:t>(e.g. lung, oral, oesophagus)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AE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AE9E"/>
                </a:solidFill>
              </a:rPr>
              <a:t>Cardiovascular and respiratory diseases </a:t>
            </a:r>
            <a:r>
              <a:rPr lang="en-GB" sz="1800" dirty="0" smtClean="0">
                <a:solidFill>
                  <a:schemeClr val="bg1">
                    <a:lumMod val="65000"/>
                  </a:schemeClr>
                </a:solidFill>
              </a:rPr>
              <a:t>(e.g. COPD)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AE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AE9E"/>
                </a:solidFill>
              </a:rPr>
              <a:t>Circulatory diseases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AE9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404" y="2348880"/>
            <a:ext cx="10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98002E"/>
                </a:solidFill>
              </a:rPr>
              <a:t>Change in method</a:t>
            </a:r>
            <a:endParaRPr lang="en-GB" sz="1400" dirty="0">
              <a:solidFill>
                <a:srgbClr val="98002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6242" y="3861048"/>
            <a:ext cx="43204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740524" y="2708920"/>
            <a:ext cx="0" cy="2448272"/>
          </a:xfrm>
          <a:prstGeom prst="line">
            <a:avLst/>
          </a:prstGeom>
          <a:ln w="38100">
            <a:solidFill>
              <a:srgbClr val="98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5" ma:contentTypeDescription="Create a new document." ma:contentTypeScope="" ma:versionID="b96b04cdc5a24c8099c011e34168e2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2934534a101b84ced13955cceec64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BA55E-5A15-436E-A8C3-DCB566ECEBC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DF92C-BA88-4E07-9DED-50AECC518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14190</TotalTime>
  <Words>451</Words>
  <Application>Microsoft Office PowerPoint</Application>
  <PresentationFormat>On-screen Show (4:3)</PresentationFormat>
  <Paragraphs>107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Local Tobacco Control Profiles  The webinar will start at 1pm</vt:lpstr>
      <vt:lpstr>Webinar guidance</vt:lpstr>
      <vt:lpstr>Today’s update</vt:lpstr>
      <vt:lpstr>Smoking status at time of delivery</vt:lpstr>
      <vt:lpstr>Smoking status at time of delivery</vt:lpstr>
      <vt:lpstr>Smoking prevalence in young people Smoking, drinking and drug use  survey (SDD)</vt:lpstr>
      <vt:lpstr>Smoking prevalence in young people Smoking, drinking and drug use  survey (SDD)</vt:lpstr>
      <vt:lpstr>Smoking related mortality</vt:lpstr>
      <vt:lpstr>Smoking related mortality</vt:lpstr>
      <vt:lpstr>Smoking related mortality</vt:lpstr>
      <vt:lpstr>Smoking related mortality</vt:lpstr>
      <vt:lpstr>Smoking related mortality</vt:lpstr>
      <vt:lpstr>Smoking related mortality</vt:lpstr>
      <vt:lpstr>Illicit tobacco</vt:lpstr>
      <vt:lpstr>Smoking quitters</vt:lpstr>
      <vt:lpstr>Smoking quitters</vt:lpstr>
      <vt:lpstr>Questions?</vt:lpstr>
      <vt:lpstr>Feedback on the webinar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Marie Horton</cp:lastModifiedBy>
  <cp:revision>298</cp:revision>
  <cp:lastPrinted>2017-06-15T08:14:10Z</cp:lastPrinted>
  <dcterms:created xsi:type="dcterms:W3CDTF">2012-10-10T09:02:29Z</dcterms:created>
  <dcterms:modified xsi:type="dcterms:W3CDTF">2017-11-06T16:54:17Z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